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91" r:id="rId6"/>
    <p:sldId id="292" r:id="rId7"/>
    <p:sldId id="302" r:id="rId8"/>
    <p:sldId id="293" r:id="rId9"/>
    <p:sldId id="295" r:id="rId10"/>
    <p:sldId id="296" r:id="rId11"/>
    <p:sldId id="297" r:id="rId12"/>
    <p:sldId id="299" r:id="rId13"/>
    <p:sldId id="300" r:id="rId14"/>
    <p:sldId id="304" r:id="rId15"/>
    <p:sldId id="305" r:id="rId16"/>
    <p:sldId id="309" r:id="rId17"/>
    <p:sldId id="307" r:id="rId18"/>
    <p:sldId id="308" r:id="rId19"/>
    <p:sldId id="264" r:id="rId20"/>
    <p:sldId id="28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A9D"/>
    <a:srgbClr val="393939"/>
    <a:srgbClr val="04396C"/>
    <a:srgbClr val="1E3252"/>
    <a:srgbClr val="6497B1"/>
    <a:srgbClr val="AEAFA9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keco.or.kr/kr/sub/public/ev/step01/index.do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news.bizwatch.co.kr/article/policy/2019/09/09/0014/naver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w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817703" y="2676872"/>
            <a:ext cx="6556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전기차 이대로 괜찮은가</a:t>
            </a:r>
            <a:r>
              <a:rPr lang="en-US" altLang="ko-KR" sz="4800" spc="-300" dirty="0">
                <a:solidFill>
                  <a:schemeClr val="bg1"/>
                </a:solidFill>
              </a:rPr>
              <a:t>?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905612" y="4346555"/>
            <a:ext cx="2380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데이터 시각화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9B534-6D2D-46F9-9176-F594DC75CBC3}"/>
              </a:ext>
            </a:extLst>
          </p:cNvPr>
          <p:cNvSpPr txBox="1"/>
          <p:nvPr/>
        </p:nvSpPr>
        <p:spPr>
          <a:xfrm>
            <a:off x="8329945" y="5452551"/>
            <a:ext cx="3533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>
                <a:solidFill>
                  <a:schemeClr val="bg1"/>
                </a:solidFill>
              </a:rPr>
              <a:t>1</a:t>
            </a:r>
            <a:r>
              <a:rPr lang="ko-KR" altLang="en-US" sz="2800" b="1" spc="-300" dirty="0">
                <a:solidFill>
                  <a:schemeClr val="bg1"/>
                </a:solidFill>
              </a:rPr>
              <a:t>조</a:t>
            </a:r>
            <a:r>
              <a:rPr lang="en-US" altLang="ko-KR" sz="2800" b="1" spc="-300" dirty="0">
                <a:solidFill>
                  <a:schemeClr val="bg1"/>
                </a:solidFill>
              </a:rPr>
              <a:t>. </a:t>
            </a:r>
            <a:r>
              <a:rPr lang="ko-KR" altLang="en-US" sz="2800" b="1" spc="-300" dirty="0">
                <a:solidFill>
                  <a:schemeClr val="bg1"/>
                </a:solidFill>
              </a:rPr>
              <a:t>데이터 날 </a:t>
            </a:r>
            <a:r>
              <a:rPr lang="ko-KR" altLang="en-US" sz="2800" b="1" spc="-300" dirty="0" err="1">
                <a:solidFill>
                  <a:schemeClr val="bg1"/>
                </a:solidFill>
              </a:rPr>
              <a:t>이끌어조</a:t>
            </a:r>
            <a:endParaRPr lang="ko-KR" altLang="en-US" sz="2800" b="1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C97EE-E3F9-485F-A3A9-F9AE460C5955}"/>
              </a:ext>
            </a:extLst>
          </p:cNvPr>
          <p:cNvSpPr txBox="1"/>
          <p:nvPr/>
        </p:nvSpPr>
        <p:spPr>
          <a:xfrm>
            <a:off x="240970" y="1292274"/>
            <a:ext cx="710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tx2"/>
                </a:solidFill>
              </a:rPr>
              <a:t>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87584-5310-4EE4-B0BE-349129AEB418}"/>
              </a:ext>
            </a:extLst>
          </p:cNvPr>
          <p:cNvSpPr txBox="1"/>
          <p:nvPr/>
        </p:nvSpPr>
        <p:spPr>
          <a:xfrm>
            <a:off x="240968" y="1836588"/>
            <a:ext cx="11752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1. </a:t>
            </a:r>
            <a:r>
              <a:rPr lang="ko-KR" altLang="en-US" sz="1600" b="1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전국 전기차 충전소 현황</a:t>
            </a:r>
            <a:r>
              <a:rPr lang="en-US" altLang="ko-KR" sz="1600" b="1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(21/09/05) :</a:t>
            </a:r>
            <a:r>
              <a:rPr lang="ko-KR" altLang="en-US" sz="16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파일 </a:t>
            </a:r>
            <a:r>
              <a:rPr lang="en-US" altLang="ko-KR" sz="16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: ChargingStation.xlsx</a:t>
            </a:r>
          </a:p>
          <a:p>
            <a:pPr algn="l"/>
            <a:r>
              <a:rPr lang="ko-KR" altLang="en-US" sz="1400" b="0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 </a:t>
            </a:r>
            <a:r>
              <a:rPr lang="en-US" altLang="ko-KR" sz="1400" b="0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(</a:t>
            </a:r>
            <a:r>
              <a:rPr lang="ko-KR" altLang="en-US" sz="1400" b="0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전기차 충전소 위치 및 운영 정보</a:t>
            </a:r>
            <a:r>
              <a:rPr lang="en-US" altLang="ko-KR" sz="1400" dirty="0">
                <a:solidFill>
                  <a:schemeClr val="tx2"/>
                </a:solidFill>
                <a:latin typeface="Bahnschrift SemiBold" panose="020B0502040204020203" pitchFamily="34" charset="0"/>
              </a:rPr>
              <a:t> (</a:t>
            </a:r>
            <a:r>
              <a:rPr lang="ko-KR" altLang="en-US" sz="1400" dirty="0">
                <a:solidFill>
                  <a:schemeClr val="tx2"/>
                </a:solidFill>
                <a:latin typeface="Bahnschrift SemiBold" panose="020B0502040204020203" pitchFamily="34" charset="0"/>
              </a:rPr>
              <a:t>한국환경공단</a:t>
            </a:r>
            <a:r>
              <a:rPr lang="en-US" altLang="ko-KR" sz="1400" dirty="0">
                <a:solidFill>
                  <a:schemeClr val="tx2"/>
                </a:solidFill>
                <a:latin typeface="Bahnschrift SemiBold" panose="020B0502040204020203" pitchFamily="34" charset="0"/>
              </a:rPr>
              <a:t>)</a:t>
            </a:r>
            <a:r>
              <a:rPr lang="ko-KR" altLang="en-US" sz="140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2"/>
                </a:solidFill>
                <a:latin typeface="Bahnschrift SemiBold" panose="020B0502040204020203" pitchFamily="34" charset="0"/>
              </a:rPr>
              <a:t>: </a:t>
            </a:r>
            <a:r>
              <a:rPr lang="en-US" altLang="ko-KR" sz="1400" b="0" i="0" u="none" strike="noStrike" dirty="0">
                <a:solidFill>
                  <a:srgbClr val="0070C0"/>
                </a:solidFill>
                <a:effectLst/>
                <a:latin typeface="Bahnschrift SemiBol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http://www.keco.or.kr/kr/sub/public/ev/step01/index.do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Bahnschrift SemiBold" panose="020B0502040204020203" pitchFamily="34" charset="0"/>
              </a:rPr>
              <a:t>)</a:t>
            </a:r>
            <a:br>
              <a:rPr lang="en-US" altLang="ko-KR" sz="1400" b="0" i="0" dirty="0">
                <a:solidFill>
                  <a:srgbClr val="0070C0"/>
                </a:solidFill>
                <a:effectLst/>
                <a:latin typeface="Bahnschrift SemiBold" panose="020B0502040204020203" pitchFamily="34" charset="0"/>
              </a:rPr>
            </a:br>
            <a:endParaRPr lang="en-US" altLang="ko-KR" sz="1400" b="1" i="0" dirty="0">
              <a:solidFill>
                <a:srgbClr val="0070C0"/>
              </a:solidFill>
              <a:effectLst/>
              <a:latin typeface="Bahnschrift SemiBold" panose="020B0502040204020203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BF85301-F154-451E-B835-E9730A5954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45" y="35851"/>
            <a:ext cx="1018384" cy="10183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F88949-E93C-4B88-B98E-816C81B6C93A}"/>
              </a:ext>
            </a:extLst>
          </p:cNvPr>
          <p:cNvSpPr txBox="1"/>
          <p:nvPr/>
        </p:nvSpPr>
        <p:spPr>
          <a:xfrm>
            <a:off x="5504136" y="3161159"/>
            <a:ext cx="6054184" cy="295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b="1" dirty="0">
                <a:solidFill>
                  <a:schemeClr val="tx2"/>
                </a:solidFill>
              </a:rPr>
              <a:t>전국 </a:t>
            </a:r>
            <a:r>
              <a:rPr lang="en-US" altLang="ko-KR" sz="1600" b="1" dirty="0">
                <a:solidFill>
                  <a:schemeClr val="tx2"/>
                </a:solidFill>
              </a:rPr>
              <a:t>290</a:t>
            </a:r>
            <a:r>
              <a:rPr lang="ko-KR" altLang="en-US" sz="1600" b="1" dirty="0">
                <a:solidFill>
                  <a:schemeClr val="tx2"/>
                </a:solidFill>
              </a:rPr>
              <a:t>개의 휴게소에서 </a:t>
            </a:r>
            <a:r>
              <a:rPr lang="ko-KR" altLang="en-US" sz="1600" b="1" dirty="0" err="1">
                <a:solidFill>
                  <a:schemeClr val="tx2"/>
                </a:solidFill>
              </a:rPr>
              <a:t>전기차</a:t>
            </a:r>
            <a:r>
              <a:rPr lang="ko-KR" altLang="en-US" sz="1600" b="1" dirty="0">
                <a:solidFill>
                  <a:schemeClr val="tx2"/>
                </a:solidFill>
              </a:rPr>
              <a:t> 중전이 가능하며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ko-KR" altLang="en-US" sz="1600" b="1" dirty="0">
                <a:solidFill>
                  <a:schemeClr val="tx2"/>
                </a:solidFill>
              </a:rPr>
              <a:t>총 </a:t>
            </a:r>
            <a:r>
              <a:rPr lang="en-US" altLang="ko-KR" sz="1600" b="1" dirty="0">
                <a:solidFill>
                  <a:schemeClr val="tx2"/>
                </a:solidFill>
              </a:rPr>
              <a:t>670</a:t>
            </a:r>
            <a:r>
              <a:rPr lang="ko-KR" altLang="en-US" sz="1600" b="1" dirty="0">
                <a:solidFill>
                  <a:schemeClr val="tx2"/>
                </a:solidFill>
              </a:rPr>
              <a:t>대의 충전기 보유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endParaRPr lang="ko-KR" altLang="en-US" sz="5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b="1" dirty="0" err="1">
                <a:solidFill>
                  <a:schemeClr val="tx2"/>
                </a:solidFill>
              </a:rPr>
              <a:t>휴게소별</a:t>
            </a:r>
            <a:r>
              <a:rPr lang="ko-KR" altLang="en-US" sz="1600" b="1" dirty="0">
                <a:solidFill>
                  <a:schemeClr val="tx2"/>
                </a:solidFill>
              </a:rPr>
              <a:t> 평균 </a:t>
            </a:r>
            <a:r>
              <a:rPr lang="en-US" altLang="ko-KR" sz="1600" b="1" dirty="0">
                <a:solidFill>
                  <a:schemeClr val="tx2"/>
                </a:solidFill>
              </a:rPr>
              <a:t>2.31</a:t>
            </a:r>
            <a:r>
              <a:rPr lang="ko-KR" altLang="en-US" sz="1600" b="1" dirty="0">
                <a:solidFill>
                  <a:schemeClr val="tx2"/>
                </a:solidFill>
              </a:rPr>
              <a:t>대의 충전기 보유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sz="5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sz="1600" b="1" dirty="0">
                <a:solidFill>
                  <a:schemeClr val="tx2"/>
                </a:solidFill>
              </a:rPr>
              <a:t>670</a:t>
            </a:r>
            <a:r>
              <a:rPr lang="ko-KR" altLang="en-US" sz="1600" b="1" dirty="0">
                <a:solidFill>
                  <a:schemeClr val="tx2"/>
                </a:solidFill>
              </a:rPr>
              <a:t>대의 충전기 중 </a:t>
            </a:r>
            <a:r>
              <a:rPr lang="ko-KR" altLang="en-US" sz="1600" b="1" dirty="0" err="1">
                <a:solidFill>
                  <a:schemeClr val="tx2"/>
                </a:solidFill>
              </a:rPr>
              <a:t>완속</a:t>
            </a:r>
            <a:r>
              <a:rPr lang="ko-KR" altLang="en-US" sz="1600" b="1" dirty="0">
                <a:solidFill>
                  <a:schemeClr val="tx2"/>
                </a:solidFill>
              </a:rPr>
              <a:t> 충전기는 </a:t>
            </a:r>
            <a:r>
              <a:rPr lang="en-US" altLang="ko-KR" sz="1600" b="1" dirty="0">
                <a:solidFill>
                  <a:schemeClr val="tx2"/>
                </a:solidFill>
              </a:rPr>
              <a:t>15</a:t>
            </a:r>
            <a:r>
              <a:rPr lang="ko-KR" altLang="en-US" sz="1600" b="1" dirty="0">
                <a:solidFill>
                  <a:schemeClr val="tx2"/>
                </a:solidFill>
              </a:rPr>
              <a:t>대</a:t>
            </a:r>
            <a:r>
              <a:rPr lang="en-US" altLang="ko-KR" sz="1600" b="1" dirty="0">
                <a:solidFill>
                  <a:schemeClr val="tx2"/>
                </a:solidFill>
              </a:rPr>
              <a:t>(</a:t>
            </a:r>
            <a:r>
              <a:rPr lang="ko-KR" altLang="en-US" sz="1600" b="1" dirty="0">
                <a:solidFill>
                  <a:schemeClr val="tx2"/>
                </a:solidFill>
              </a:rPr>
              <a:t>약 </a:t>
            </a:r>
            <a:r>
              <a:rPr lang="en-US" altLang="ko-KR" sz="1600" b="1" dirty="0">
                <a:solidFill>
                  <a:schemeClr val="tx2"/>
                </a:solidFill>
              </a:rPr>
              <a:t>2.2%)</a:t>
            </a:r>
            <a:r>
              <a:rPr lang="ko-KR" altLang="en-US" sz="1600" b="1" dirty="0">
                <a:solidFill>
                  <a:schemeClr val="tx2"/>
                </a:solidFill>
              </a:rPr>
              <a:t>로 나머지  </a:t>
            </a:r>
            <a:r>
              <a:rPr lang="en-US" altLang="ko-KR" sz="1600" b="1" dirty="0">
                <a:solidFill>
                  <a:schemeClr val="tx2"/>
                </a:solidFill>
              </a:rPr>
              <a:t>97.8%</a:t>
            </a:r>
            <a:r>
              <a:rPr lang="ko-KR" altLang="en-US" sz="1600" b="1" dirty="0">
                <a:solidFill>
                  <a:schemeClr val="tx2"/>
                </a:solidFill>
              </a:rPr>
              <a:t>는 모두 급속 충전기로 확인  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500" b="1" dirty="0">
                <a:solidFill>
                  <a:schemeClr val="tx2"/>
                </a:solidFill>
              </a:rPr>
              <a:t>       </a:t>
            </a:r>
            <a:endParaRPr lang="en-US" altLang="ko-KR" sz="5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600" b="1" dirty="0">
                <a:solidFill>
                  <a:schemeClr val="tx2"/>
                </a:solidFill>
              </a:rPr>
              <a:t>충전기 </a:t>
            </a:r>
            <a:r>
              <a:rPr lang="en-US" altLang="ko-KR" sz="1600" b="1" dirty="0">
                <a:solidFill>
                  <a:schemeClr val="tx2"/>
                </a:solidFill>
              </a:rPr>
              <a:t>2</a:t>
            </a:r>
            <a:r>
              <a:rPr lang="ko-KR" altLang="en-US" sz="1600" b="1" dirty="0">
                <a:solidFill>
                  <a:schemeClr val="tx2"/>
                </a:solidFill>
              </a:rPr>
              <a:t>대를 보유중인 휴게소가 </a:t>
            </a:r>
            <a:r>
              <a:rPr lang="en-US" altLang="ko-KR" sz="1600" b="1" dirty="0">
                <a:solidFill>
                  <a:schemeClr val="tx2"/>
                </a:solidFill>
              </a:rPr>
              <a:t>53.4%(155</a:t>
            </a:r>
            <a:r>
              <a:rPr lang="ko-KR" altLang="en-US" sz="1600" b="1" dirty="0">
                <a:solidFill>
                  <a:schemeClr val="tx2"/>
                </a:solidFill>
              </a:rPr>
              <a:t>개소</a:t>
            </a:r>
            <a:r>
              <a:rPr lang="en-US" altLang="ko-KR" sz="1600" b="1" dirty="0">
                <a:solidFill>
                  <a:schemeClr val="tx2"/>
                </a:solidFill>
              </a:rPr>
              <a:t>)</a:t>
            </a:r>
            <a:r>
              <a:rPr lang="ko-KR" altLang="en-US" sz="1600" b="1" dirty="0">
                <a:solidFill>
                  <a:schemeClr val="tx2"/>
                </a:solidFill>
              </a:rPr>
              <a:t>로 가장 많으며</a:t>
            </a:r>
            <a:r>
              <a:rPr lang="en-US" altLang="ko-KR" sz="1600" b="1" dirty="0">
                <a:solidFill>
                  <a:schemeClr val="tx2"/>
                </a:solidFill>
              </a:rPr>
              <a:t>, 1</a:t>
            </a:r>
            <a:r>
              <a:rPr lang="ko-KR" altLang="en-US" sz="1600" b="1" dirty="0">
                <a:solidFill>
                  <a:schemeClr val="tx2"/>
                </a:solidFill>
              </a:rPr>
              <a:t>대만 설치된 휴게소도 </a:t>
            </a:r>
            <a:r>
              <a:rPr lang="en-US" altLang="ko-KR" sz="1600" b="1" dirty="0">
                <a:solidFill>
                  <a:schemeClr val="tx2"/>
                </a:solidFill>
              </a:rPr>
              <a:t>70</a:t>
            </a:r>
            <a:r>
              <a:rPr lang="ko-KR" altLang="en-US" sz="1600" b="1" dirty="0">
                <a:solidFill>
                  <a:schemeClr val="tx2"/>
                </a:solidFill>
              </a:rPr>
              <a:t>개소로 </a:t>
            </a:r>
            <a:r>
              <a:rPr lang="en-US" altLang="ko-KR" sz="1600" b="1" dirty="0">
                <a:solidFill>
                  <a:schemeClr val="tx2"/>
                </a:solidFill>
              </a:rPr>
              <a:t>24.1%</a:t>
            </a:r>
            <a:r>
              <a:rPr lang="ko-KR" altLang="en-US" sz="1600" b="1" dirty="0">
                <a:solidFill>
                  <a:schemeClr val="tx2"/>
                </a:solidFill>
              </a:rPr>
              <a:t>를 차지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ko-KR" altLang="en-US" sz="1600" b="1" dirty="0">
                <a:solidFill>
                  <a:schemeClr val="tx2"/>
                </a:solidFill>
              </a:rPr>
              <a:t>대부분의 휴게소에서 </a:t>
            </a:r>
            <a:r>
              <a:rPr lang="en-US" altLang="ko-KR" sz="1600" b="1" dirty="0">
                <a:solidFill>
                  <a:schemeClr val="tx2"/>
                </a:solidFill>
              </a:rPr>
              <a:t>3</a:t>
            </a:r>
            <a:r>
              <a:rPr lang="ko-KR" altLang="en-US" sz="1600" b="1" dirty="0">
                <a:solidFill>
                  <a:schemeClr val="tx2"/>
                </a:solidFill>
              </a:rPr>
              <a:t>대 이하를 </a:t>
            </a:r>
            <a:r>
              <a:rPr lang="ko-KR" altLang="en-US" sz="1600" b="1" dirty="0" err="1">
                <a:solidFill>
                  <a:schemeClr val="tx2"/>
                </a:solidFill>
              </a:rPr>
              <a:t>보유중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3687DE0-AC40-4F23-8F0F-79E6BBA22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4" y="2936161"/>
            <a:ext cx="3754773" cy="1371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1A0C6-8254-4A91-9CC8-2EB67C5709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1" y="4721627"/>
            <a:ext cx="3907098" cy="19326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36E8CA-7AB1-4721-8249-8F64B0E08363}"/>
              </a:ext>
            </a:extLst>
          </p:cNvPr>
          <p:cNvSpPr txBox="1"/>
          <p:nvPr/>
        </p:nvSpPr>
        <p:spPr>
          <a:xfrm>
            <a:off x="-156819" y="2778516"/>
            <a:ext cx="3407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&lt;</a:t>
            </a:r>
            <a:r>
              <a:rPr lang="ko-KR" altLang="en-US" sz="1000" b="1" dirty="0">
                <a:solidFill>
                  <a:schemeClr val="tx2"/>
                </a:solidFill>
              </a:rPr>
              <a:t>전국 휴게소 충전기 종류 별 대수</a:t>
            </a:r>
            <a:r>
              <a:rPr lang="en-US" altLang="ko-KR" sz="1000" b="1" dirty="0">
                <a:solidFill>
                  <a:schemeClr val="tx2"/>
                </a:solidFill>
              </a:rPr>
              <a:t>&gt;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2B7062-FB7E-4708-B275-212C5AE2D942}"/>
              </a:ext>
            </a:extLst>
          </p:cNvPr>
          <p:cNvSpPr txBox="1"/>
          <p:nvPr/>
        </p:nvSpPr>
        <p:spPr>
          <a:xfrm>
            <a:off x="-278008" y="4391496"/>
            <a:ext cx="3407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</a:rPr>
              <a:t>&lt;</a:t>
            </a:r>
            <a:r>
              <a:rPr lang="ko-KR" altLang="en-US" sz="1000" b="1" dirty="0">
                <a:solidFill>
                  <a:schemeClr val="tx2"/>
                </a:solidFill>
              </a:rPr>
              <a:t>충전기 보유 대수 별 휴게소 수</a:t>
            </a:r>
            <a:r>
              <a:rPr lang="en-US" altLang="ko-KR" sz="1000" b="1" dirty="0">
                <a:solidFill>
                  <a:schemeClr val="tx2"/>
                </a:solidFill>
              </a:rPr>
              <a:t>&gt;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2E7A81-31A7-4069-9C74-9948F37BF7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48" t="35782" r="63801" b="18843"/>
          <a:stretch/>
        </p:blipFill>
        <p:spPr>
          <a:xfrm>
            <a:off x="50005" y="2689939"/>
            <a:ext cx="5305765" cy="39527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23DF92-EF92-4678-B122-6C68C8111CB6}"/>
              </a:ext>
            </a:extLst>
          </p:cNvPr>
          <p:cNvSpPr txBox="1"/>
          <p:nvPr/>
        </p:nvSpPr>
        <p:spPr>
          <a:xfrm>
            <a:off x="1546817" y="252153"/>
            <a:ext cx="598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전국 휴게소 전기차 충전소 및 충전기 현황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A1D3FE-FEDF-46B8-9A45-7583FF158F05}"/>
              </a:ext>
            </a:extLst>
          </p:cNvPr>
          <p:cNvSpPr txBox="1"/>
          <p:nvPr/>
        </p:nvSpPr>
        <p:spPr>
          <a:xfrm>
            <a:off x="7349071" y="417218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권미숙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5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C97EE-E3F9-485F-A3A9-F9AE460C5955}"/>
              </a:ext>
            </a:extLst>
          </p:cNvPr>
          <p:cNvSpPr txBox="1"/>
          <p:nvPr/>
        </p:nvSpPr>
        <p:spPr>
          <a:xfrm>
            <a:off x="240970" y="1292274"/>
            <a:ext cx="710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tx2"/>
                </a:solidFill>
              </a:rPr>
              <a:t>데이터 수집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3639D1F-2E07-4D91-A334-F803967119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45" y="35851"/>
            <a:ext cx="1018384" cy="10183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907442-C555-4C95-AF69-BDF6950F206F}"/>
              </a:ext>
            </a:extLst>
          </p:cNvPr>
          <p:cNvSpPr txBox="1"/>
          <p:nvPr/>
        </p:nvSpPr>
        <p:spPr>
          <a:xfrm>
            <a:off x="240971" y="1868517"/>
            <a:ext cx="3864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1. 2018</a:t>
            </a:r>
            <a:r>
              <a:rPr lang="ko-KR" altLang="en-US" sz="10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년 전국 고속도로  </a:t>
            </a:r>
            <a:r>
              <a:rPr lang="ko-KR" altLang="en-US" sz="1000" b="1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휴게소내</a:t>
            </a:r>
            <a:r>
              <a:rPr lang="ko-KR" altLang="en-US" sz="10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 주유소 매출 상위 </a:t>
            </a:r>
            <a:r>
              <a:rPr lang="en-US" altLang="ko-KR" sz="10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50</a:t>
            </a:r>
            <a:r>
              <a:rPr lang="ko-KR" altLang="en-US" sz="10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위</a:t>
            </a:r>
            <a:br>
              <a:rPr lang="ko-KR" altLang="en-US" sz="1000" b="1" dirty="0">
                <a:solidFill>
                  <a:schemeClr val="tx2"/>
                </a:solidFill>
                <a:latin typeface="Bahnschrift SemiBold" panose="020B0502040204020203" pitchFamily="34" charset="0"/>
              </a:rPr>
            </a:br>
            <a:r>
              <a:rPr lang="en-US" altLang="ko-KR" sz="1000" dirty="0">
                <a:solidFill>
                  <a:schemeClr val="tx2"/>
                </a:solidFill>
              </a:rPr>
              <a:t> ([</a:t>
            </a:r>
            <a:r>
              <a:rPr lang="ko-KR" altLang="en-US" sz="1000" dirty="0" err="1">
                <a:solidFill>
                  <a:schemeClr val="tx2"/>
                </a:solidFill>
              </a:rPr>
              <a:t>휴게소워치</a:t>
            </a:r>
            <a:r>
              <a:rPr lang="ko-KR" altLang="en-US" sz="1000" dirty="0">
                <a:solidFill>
                  <a:schemeClr val="tx2"/>
                </a:solidFill>
              </a:rPr>
              <a:t> 시즌</a:t>
            </a:r>
            <a:r>
              <a:rPr lang="en-US" altLang="ko-KR" sz="1000" dirty="0">
                <a:solidFill>
                  <a:schemeClr val="tx2"/>
                </a:solidFill>
              </a:rPr>
              <a:t>3]⑤</a:t>
            </a:r>
            <a:r>
              <a:rPr lang="ko-KR" altLang="en-US" sz="1000" dirty="0">
                <a:solidFill>
                  <a:schemeClr val="tx2"/>
                </a:solidFill>
              </a:rPr>
              <a:t>경부선 </a:t>
            </a:r>
            <a:r>
              <a:rPr lang="ko-KR" altLang="en-US" sz="1000" dirty="0" err="1">
                <a:solidFill>
                  <a:schemeClr val="tx2"/>
                </a:solidFill>
              </a:rPr>
              <a:t>첫주유소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en-US" altLang="ko-KR" sz="1000" dirty="0">
                <a:solidFill>
                  <a:schemeClr val="tx2"/>
                </a:solidFill>
              </a:rPr>
              <a:t>'</a:t>
            </a:r>
            <a:r>
              <a:rPr lang="ko-KR" altLang="en-US" sz="1000" dirty="0">
                <a:solidFill>
                  <a:schemeClr val="tx2"/>
                </a:solidFill>
              </a:rPr>
              <a:t>부동의 매출</a:t>
            </a:r>
            <a:r>
              <a:rPr lang="en-US" altLang="ko-KR" sz="1000" dirty="0">
                <a:solidFill>
                  <a:schemeClr val="tx2"/>
                </a:solidFill>
              </a:rPr>
              <a:t>1</a:t>
            </a:r>
            <a:r>
              <a:rPr lang="ko-KR" altLang="en-US" sz="1000" dirty="0">
                <a:solidFill>
                  <a:schemeClr val="tx2"/>
                </a:solidFill>
              </a:rPr>
              <a:t>위</a:t>
            </a:r>
            <a:r>
              <a:rPr lang="en-US" altLang="ko-KR" sz="1000" dirty="0">
                <a:solidFill>
                  <a:schemeClr val="tx2"/>
                </a:solidFill>
              </a:rPr>
              <a:t>', </a:t>
            </a:r>
          </a:p>
          <a:p>
            <a:r>
              <a:rPr lang="en-US" altLang="ko-KR" sz="1000" dirty="0">
                <a:solidFill>
                  <a:schemeClr val="tx2"/>
                </a:solidFill>
              </a:rPr>
              <a:t>  http://news.bizwatch.co.kr/article/policy/2019/09/09/0018) </a:t>
            </a:r>
            <a:endParaRPr lang="en-US" altLang="ko-KR" sz="100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  <a:p>
            <a:r>
              <a:rPr lang="en-US" altLang="ko-KR" sz="10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2</a:t>
            </a:r>
            <a:r>
              <a:rPr lang="en-US" altLang="ko-KR" sz="1000" b="1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. 2018</a:t>
            </a:r>
            <a:r>
              <a:rPr lang="ko-KR" altLang="en-US" sz="1000" b="1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년 전국 고속도로 휴게소 매출 상위 </a:t>
            </a:r>
            <a:r>
              <a:rPr lang="en-US" altLang="ko-KR" sz="1000" b="1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50</a:t>
            </a:r>
            <a:r>
              <a:rPr lang="ko-KR" altLang="en-US" sz="1000" b="1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위</a:t>
            </a:r>
            <a:br>
              <a:rPr lang="ko-KR" altLang="en-US" sz="1000" b="1" dirty="0">
                <a:solidFill>
                  <a:schemeClr val="tx2"/>
                </a:solidFill>
                <a:latin typeface="Bahnschrift SemiBold" panose="020B0502040204020203" pitchFamily="34" charset="0"/>
              </a:rPr>
            </a:br>
            <a:r>
              <a:rPr lang="ko-KR" altLang="en-US" sz="1000" b="1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altLang="ko-KR" sz="1000" b="0" i="0" dirty="0">
                <a:solidFill>
                  <a:schemeClr val="tx2"/>
                </a:solidFill>
                <a:effectLst/>
                <a:latin typeface="-apple-system"/>
              </a:rPr>
              <a:t>([</a:t>
            </a:r>
            <a:r>
              <a:rPr lang="ko-KR" altLang="en-US" sz="1000" b="0" i="0" dirty="0" err="1">
                <a:solidFill>
                  <a:schemeClr val="tx2"/>
                </a:solidFill>
                <a:effectLst/>
                <a:latin typeface="-apple-system"/>
              </a:rPr>
              <a:t>휴게소워치</a:t>
            </a:r>
            <a:r>
              <a:rPr lang="ko-KR" altLang="en-US" sz="1000" b="0" i="0" dirty="0">
                <a:solidFill>
                  <a:schemeClr val="tx2"/>
                </a:solidFill>
                <a:effectLst/>
                <a:latin typeface="-apple-system"/>
              </a:rPr>
              <a:t> 시즌</a:t>
            </a:r>
            <a:r>
              <a:rPr lang="en-US" altLang="ko-KR" sz="1000" b="0" i="0" dirty="0">
                <a:solidFill>
                  <a:schemeClr val="tx2"/>
                </a:solidFill>
                <a:effectLst/>
                <a:latin typeface="-apple-system"/>
              </a:rPr>
              <a:t>3]②</a:t>
            </a:r>
            <a:r>
              <a:rPr lang="ko-KR" altLang="en-US" sz="1000" b="0" i="0" dirty="0" err="1">
                <a:solidFill>
                  <a:schemeClr val="tx2"/>
                </a:solidFill>
                <a:effectLst/>
                <a:latin typeface="-apple-system"/>
              </a:rPr>
              <a:t>덕평</a:t>
            </a:r>
            <a:r>
              <a:rPr lang="ko-KR" altLang="en-US" sz="1000" b="0" i="0" dirty="0">
                <a:solidFill>
                  <a:schemeClr val="tx2"/>
                </a:solidFill>
                <a:effectLst/>
                <a:latin typeface="-apple-system"/>
              </a:rPr>
              <a:t> 매출</a:t>
            </a:r>
            <a:r>
              <a:rPr lang="en-US" altLang="ko-KR" sz="1000" b="0" i="0" dirty="0">
                <a:solidFill>
                  <a:schemeClr val="tx2"/>
                </a:solidFill>
                <a:effectLst/>
                <a:latin typeface="-apple-system"/>
              </a:rPr>
              <a:t>1</a:t>
            </a:r>
            <a:r>
              <a:rPr lang="ko-KR" altLang="en-US" sz="1000" b="0" i="0" dirty="0">
                <a:solidFill>
                  <a:schemeClr val="tx2"/>
                </a:solidFill>
                <a:effectLst/>
                <a:latin typeface="-apple-system"/>
              </a:rPr>
              <a:t>위 유지에 만족</a:t>
            </a:r>
            <a:r>
              <a:rPr lang="en-US" altLang="ko-KR" sz="1000" b="0" i="0" dirty="0">
                <a:solidFill>
                  <a:schemeClr val="tx2"/>
                </a:solidFill>
                <a:effectLst/>
                <a:latin typeface="-apple-system"/>
              </a:rPr>
              <a:t>,</a:t>
            </a:r>
            <a:r>
              <a:rPr lang="en-US" altLang="ko-KR" sz="1000" b="0" i="0" dirty="0">
                <a:solidFill>
                  <a:schemeClr val="accent2"/>
                </a:solidFill>
                <a:effectLst/>
                <a:latin typeface="-apple-system"/>
              </a:rPr>
              <a:t> </a:t>
            </a:r>
          </a:p>
          <a:p>
            <a:r>
              <a:rPr lang="en-US" altLang="ko-KR" sz="1000" u="none" strike="noStrike" dirty="0">
                <a:solidFill>
                  <a:schemeClr val="accent2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000" b="0" i="0" u="none" strike="noStrike" dirty="0">
                <a:solidFill>
                  <a:schemeClr val="accent2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http://news.bizwatch.co.kr/article/policy/2019/09/09/0014/naver</a:t>
            </a:r>
            <a:r>
              <a:rPr lang="en-US" altLang="ko-KR" sz="1000" b="0" i="0" dirty="0">
                <a:solidFill>
                  <a:schemeClr val="tx2"/>
                </a:solidFill>
                <a:effectLst/>
                <a:latin typeface="-apple-system"/>
              </a:rPr>
              <a:t>)</a:t>
            </a:r>
            <a:r>
              <a:rPr lang="en-US" altLang="ko-KR" sz="1000" dirty="0">
                <a:solidFill>
                  <a:schemeClr val="tx2"/>
                </a:solidFill>
              </a:rPr>
              <a:t> </a:t>
            </a:r>
            <a:endParaRPr lang="ko-KR" altLang="en-US" sz="100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096EEA-190D-4ECC-BA5C-1CC1129D0E71}"/>
              </a:ext>
            </a:extLst>
          </p:cNvPr>
          <p:cNvSpPr txBox="1"/>
          <p:nvPr/>
        </p:nvSpPr>
        <p:spPr>
          <a:xfrm>
            <a:off x="112658" y="3255836"/>
            <a:ext cx="4956105" cy="334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000" b="1" dirty="0">
                <a:solidFill>
                  <a:schemeClr val="tx2"/>
                </a:solidFill>
              </a:rPr>
              <a:t>충전소가 없어 설치가 필요한 휴게소 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총 </a:t>
            </a:r>
            <a:r>
              <a:rPr lang="en-US" altLang="ko-KR" sz="1000" b="1" dirty="0">
                <a:solidFill>
                  <a:schemeClr val="tx2"/>
                </a:solidFill>
              </a:rPr>
              <a:t>7</a:t>
            </a:r>
            <a:r>
              <a:rPr lang="ko-KR" altLang="en-US" sz="1000" b="1" dirty="0">
                <a:solidFill>
                  <a:schemeClr val="tx2"/>
                </a:solidFill>
              </a:rPr>
              <a:t>개소</a:t>
            </a:r>
            <a:r>
              <a:rPr lang="en-US" altLang="ko-KR" sz="1000" b="1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z="1000" b="1" dirty="0">
                <a:solidFill>
                  <a:schemeClr val="tx2"/>
                </a:solidFill>
              </a:rPr>
              <a:t>      </a:t>
            </a:r>
            <a:r>
              <a:rPr lang="en-US" altLang="ko-KR" sz="1000" b="1" dirty="0">
                <a:solidFill>
                  <a:schemeClr val="tx2"/>
                </a:solidFill>
              </a:rPr>
              <a:t>- </a:t>
            </a:r>
            <a:r>
              <a:rPr lang="ko-KR" altLang="en-US" sz="1000" b="1" dirty="0">
                <a:solidFill>
                  <a:schemeClr val="tx2"/>
                </a:solidFill>
              </a:rPr>
              <a:t>매출상위 </a:t>
            </a:r>
            <a:r>
              <a:rPr lang="en-US" altLang="ko-KR" sz="1000" b="1" dirty="0">
                <a:solidFill>
                  <a:schemeClr val="tx2"/>
                </a:solidFill>
              </a:rPr>
              <a:t>50</a:t>
            </a:r>
            <a:r>
              <a:rPr lang="ko-KR" altLang="en-US" sz="1000" b="1" dirty="0">
                <a:solidFill>
                  <a:schemeClr val="tx2"/>
                </a:solidFill>
              </a:rPr>
              <a:t>위 내 </a:t>
            </a:r>
            <a:r>
              <a:rPr lang="en-US" altLang="ko-KR" sz="1000" b="1" dirty="0">
                <a:solidFill>
                  <a:schemeClr val="tx2"/>
                </a:solidFill>
              </a:rPr>
              <a:t>: </a:t>
            </a:r>
            <a:r>
              <a:rPr lang="ko-KR" altLang="en-US" sz="1000" b="1" dirty="0" err="1">
                <a:solidFill>
                  <a:schemeClr val="tx2"/>
                </a:solidFill>
              </a:rPr>
              <a:t>여산휴게소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천안방향</a:t>
            </a:r>
            <a:r>
              <a:rPr lang="en-US" altLang="ko-KR" sz="1000" b="1" dirty="0">
                <a:solidFill>
                  <a:schemeClr val="tx2"/>
                </a:solidFill>
              </a:rPr>
              <a:t>), </a:t>
            </a:r>
          </a:p>
          <a:p>
            <a:pPr>
              <a:lnSpc>
                <a:spcPct val="130000"/>
              </a:lnSpc>
            </a:pPr>
            <a:r>
              <a:rPr lang="en-US" altLang="ko-KR" sz="1000" b="1" dirty="0">
                <a:solidFill>
                  <a:schemeClr val="tx2"/>
                </a:solidFill>
              </a:rPr>
              <a:t>         </a:t>
            </a:r>
            <a:r>
              <a:rPr lang="ko-KR" altLang="en-US" sz="1000" b="1" dirty="0">
                <a:solidFill>
                  <a:schemeClr val="tx2"/>
                </a:solidFill>
              </a:rPr>
              <a:t>시흥하늘휴게소</a:t>
            </a:r>
            <a:r>
              <a:rPr lang="en-US" altLang="ko-KR" sz="1000" b="1" dirty="0">
                <a:solidFill>
                  <a:schemeClr val="tx2"/>
                </a:solidFill>
              </a:rPr>
              <a:t>, </a:t>
            </a:r>
            <a:r>
              <a:rPr lang="ko-KR" altLang="en-US" sz="1000" b="1" dirty="0">
                <a:solidFill>
                  <a:schemeClr val="tx2"/>
                </a:solidFill>
              </a:rPr>
              <a:t>함안휴게소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순천방향</a:t>
            </a:r>
            <a:r>
              <a:rPr lang="en-US" altLang="ko-KR" sz="1000" b="1" dirty="0">
                <a:solidFill>
                  <a:schemeClr val="tx2"/>
                </a:solidFill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ko-KR" altLang="en-US" sz="1000" b="1" dirty="0">
                <a:solidFill>
                  <a:schemeClr val="tx2"/>
                </a:solidFill>
              </a:rPr>
              <a:t>      </a:t>
            </a:r>
            <a:r>
              <a:rPr lang="en-US" altLang="ko-KR" sz="1000" b="1" dirty="0">
                <a:solidFill>
                  <a:schemeClr val="tx2"/>
                </a:solidFill>
              </a:rPr>
              <a:t>- </a:t>
            </a:r>
            <a:r>
              <a:rPr lang="ko-KR" altLang="en-US" sz="1000" b="1" dirty="0">
                <a:solidFill>
                  <a:schemeClr val="tx2"/>
                </a:solidFill>
              </a:rPr>
              <a:t>그 외 </a:t>
            </a:r>
            <a:r>
              <a:rPr lang="en-US" altLang="ko-KR" sz="1000" b="1" dirty="0">
                <a:solidFill>
                  <a:schemeClr val="tx2"/>
                </a:solidFill>
              </a:rPr>
              <a:t>: </a:t>
            </a:r>
            <a:r>
              <a:rPr lang="ko-KR" altLang="en-US" sz="1000" b="1" dirty="0" err="1">
                <a:solidFill>
                  <a:schemeClr val="tx2"/>
                </a:solidFill>
              </a:rPr>
              <a:t>목감휴게소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시흥방향</a:t>
            </a:r>
            <a:r>
              <a:rPr lang="en-US" altLang="ko-KR" sz="1000" b="1" dirty="0">
                <a:solidFill>
                  <a:schemeClr val="tx2"/>
                </a:solidFill>
              </a:rPr>
              <a:t>), </a:t>
            </a:r>
            <a:r>
              <a:rPr lang="ko-KR" altLang="en-US" sz="1000" b="1" dirty="0">
                <a:solidFill>
                  <a:schemeClr val="tx2"/>
                </a:solidFill>
              </a:rPr>
              <a:t>청송휴게소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영덕방향</a:t>
            </a:r>
            <a:r>
              <a:rPr lang="en-US" altLang="ko-KR" sz="1000" b="1" dirty="0">
                <a:solidFill>
                  <a:schemeClr val="tx2"/>
                </a:solidFill>
              </a:rPr>
              <a:t>),</a:t>
            </a:r>
          </a:p>
          <a:p>
            <a:pPr>
              <a:lnSpc>
                <a:spcPct val="130000"/>
              </a:lnSpc>
            </a:pPr>
            <a:r>
              <a:rPr lang="en-US" altLang="ko-KR" sz="1000" b="1" dirty="0">
                <a:solidFill>
                  <a:schemeClr val="tx2"/>
                </a:solidFill>
              </a:rPr>
              <a:t>         </a:t>
            </a:r>
            <a:r>
              <a:rPr lang="ko-KR" altLang="en-US" sz="1000" b="1" dirty="0">
                <a:solidFill>
                  <a:schemeClr val="tx2"/>
                </a:solidFill>
              </a:rPr>
              <a:t>추풍령휴게소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서울방향</a:t>
            </a:r>
            <a:r>
              <a:rPr lang="en-US" altLang="ko-KR" sz="1000" b="1" dirty="0">
                <a:solidFill>
                  <a:schemeClr val="tx2"/>
                </a:solidFill>
              </a:rPr>
              <a:t>), </a:t>
            </a:r>
            <a:r>
              <a:rPr lang="ko-KR" altLang="en-US" sz="1000" b="1" dirty="0">
                <a:solidFill>
                  <a:schemeClr val="tx2"/>
                </a:solidFill>
              </a:rPr>
              <a:t>추풍령휴게소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부산방향</a:t>
            </a:r>
            <a:r>
              <a:rPr lang="en-US" altLang="ko-KR" sz="1000" b="1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000" b="1" dirty="0">
              <a:solidFill>
                <a:schemeClr val="tx2"/>
              </a:solidFill>
            </a:endParaRPr>
          </a:p>
          <a:p>
            <a:pPr marL="228600" indent="-228600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000" b="1" dirty="0">
                <a:solidFill>
                  <a:schemeClr val="tx2"/>
                </a:solidFill>
              </a:rPr>
              <a:t>매출액 대비 충전기 대수가 적은 휴게소 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총 </a:t>
            </a:r>
            <a:r>
              <a:rPr lang="en-US" altLang="ko-KR" sz="1000" b="1" dirty="0">
                <a:solidFill>
                  <a:schemeClr val="tx2"/>
                </a:solidFill>
              </a:rPr>
              <a:t>7</a:t>
            </a:r>
            <a:r>
              <a:rPr lang="ko-KR" altLang="en-US" sz="1000" b="1" dirty="0">
                <a:solidFill>
                  <a:schemeClr val="tx2"/>
                </a:solidFill>
              </a:rPr>
              <a:t>개소</a:t>
            </a:r>
            <a:r>
              <a:rPr lang="en-US" altLang="ko-KR" sz="1000" b="1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z="1000" b="1" dirty="0">
                <a:solidFill>
                  <a:schemeClr val="tx2"/>
                </a:solidFill>
              </a:rPr>
              <a:t>     </a:t>
            </a:r>
            <a:r>
              <a:rPr lang="en-US" altLang="ko-KR" sz="1000" b="1" dirty="0">
                <a:solidFill>
                  <a:schemeClr val="tx2"/>
                </a:solidFill>
              </a:rPr>
              <a:t>: </a:t>
            </a:r>
            <a:r>
              <a:rPr lang="ko-KR" altLang="en-US" sz="1000" b="1" dirty="0">
                <a:solidFill>
                  <a:schemeClr val="tx2"/>
                </a:solidFill>
              </a:rPr>
              <a:t>서울만남휴게소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부산방향</a:t>
            </a:r>
            <a:r>
              <a:rPr lang="en-US" altLang="ko-KR" sz="1000" b="1" dirty="0">
                <a:solidFill>
                  <a:schemeClr val="tx2"/>
                </a:solidFill>
              </a:rPr>
              <a:t>), </a:t>
            </a:r>
            <a:r>
              <a:rPr lang="ko-KR" altLang="en-US" sz="1000" b="1" dirty="0" err="1">
                <a:solidFill>
                  <a:schemeClr val="tx2"/>
                </a:solidFill>
              </a:rPr>
              <a:t>기흥휴게소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부산방향</a:t>
            </a:r>
            <a:r>
              <a:rPr lang="en-US" altLang="ko-KR" sz="1000" b="1" dirty="0">
                <a:solidFill>
                  <a:schemeClr val="tx2"/>
                </a:solidFill>
              </a:rPr>
              <a:t>), </a:t>
            </a:r>
            <a:r>
              <a:rPr lang="ko-KR" altLang="en-US" sz="1000" b="1" dirty="0" err="1">
                <a:solidFill>
                  <a:schemeClr val="tx2"/>
                </a:solidFill>
              </a:rPr>
              <a:t>망향휴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000" b="1" dirty="0">
                <a:solidFill>
                  <a:schemeClr val="tx2"/>
                </a:solidFill>
              </a:rPr>
              <a:t>  </a:t>
            </a:r>
            <a:r>
              <a:rPr lang="ko-KR" altLang="en-US" sz="1000" b="1" dirty="0">
                <a:solidFill>
                  <a:schemeClr val="tx2"/>
                </a:solidFill>
              </a:rPr>
              <a:t>    </a:t>
            </a:r>
            <a:r>
              <a:rPr lang="ko-KR" altLang="en-US" sz="1000" b="1" dirty="0" err="1">
                <a:solidFill>
                  <a:schemeClr val="tx2"/>
                </a:solidFill>
              </a:rPr>
              <a:t>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부산방향</a:t>
            </a:r>
            <a:r>
              <a:rPr lang="en-US" altLang="ko-KR" sz="1000" b="1" dirty="0">
                <a:solidFill>
                  <a:schemeClr val="tx2"/>
                </a:solidFill>
              </a:rPr>
              <a:t>), </a:t>
            </a:r>
            <a:r>
              <a:rPr lang="ko-KR" altLang="en-US" sz="1000" b="1" dirty="0">
                <a:solidFill>
                  <a:schemeClr val="tx2"/>
                </a:solidFill>
              </a:rPr>
              <a:t>하남만남휴게소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통영방향</a:t>
            </a:r>
            <a:r>
              <a:rPr lang="en-US" altLang="ko-KR" sz="1000" b="1" dirty="0">
                <a:solidFill>
                  <a:schemeClr val="tx2"/>
                </a:solidFill>
              </a:rPr>
              <a:t>), </a:t>
            </a:r>
            <a:r>
              <a:rPr lang="ko-KR" altLang="en-US" sz="1000" b="1" dirty="0" err="1">
                <a:solidFill>
                  <a:schemeClr val="tx2"/>
                </a:solidFill>
              </a:rPr>
              <a:t>덕평휴게소</a:t>
            </a:r>
            <a:r>
              <a:rPr lang="en-US" altLang="ko-KR" sz="1000" b="1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000" b="1" dirty="0">
                <a:solidFill>
                  <a:schemeClr val="tx2"/>
                </a:solidFill>
              </a:rPr>
              <a:t>       </a:t>
            </a:r>
            <a:r>
              <a:rPr lang="ko-KR" altLang="en-US" sz="1000" b="1" dirty="0" err="1">
                <a:solidFill>
                  <a:schemeClr val="tx2"/>
                </a:solidFill>
              </a:rPr>
              <a:t>행담도휴게소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endParaRPr lang="ko-KR" altLang="en-US" sz="10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sz="1000" b="1" dirty="0">
                <a:solidFill>
                  <a:schemeClr val="tx2"/>
                </a:solidFill>
              </a:rPr>
              <a:t>매출액 대비 충전기 대수가 비교적 많은 휴게소 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000" b="1" dirty="0">
                <a:solidFill>
                  <a:schemeClr val="tx2"/>
                </a:solidFill>
              </a:rPr>
              <a:t>     : </a:t>
            </a:r>
            <a:r>
              <a:rPr lang="ko-KR" altLang="en-US" sz="1000" b="1" dirty="0">
                <a:solidFill>
                  <a:schemeClr val="tx2"/>
                </a:solidFill>
              </a:rPr>
              <a:t>대부분 환경부 설치 충전소 외에 현대자동차 설치충전소 추가 보유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000" b="1" dirty="0">
                <a:solidFill>
                  <a:schemeClr val="tx2"/>
                </a:solidFill>
              </a:rPr>
              <a:t>       (</a:t>
            </a:r>
            <a:r>
              <a:rPr lang="ko-KR" altLang="en-US" sz="1000" b="1" dirty="0">
                <a:solidFill>
                  <a:schemeClr val="tx2"/>
                </a:solidFill>
              </a:rPr>
              <a:t>참고 </a:t>
            </a:r>
            <a:r>
              <a:rPr lang="en-US" altLang="ko-KR" sz="1000" b="1" dirty="0">
                <a:solidFill>
                  <a:schemeClr val="tx2"/>
                </a:solidFill>
              </a:rPr>
              <a:t>: 21</a:t>
            </a:r>
            <a:r>
              <a:rPr lang="ko-KR" altLang="en-US" sz="1000" b="1" dirty="0">
                <a:solidFill>
                  <a:schemeClr val="tx2"/>
                </a:solidFill>
              </a:rPr>
              <a:t>년 </a:t>
            </a:r>
            <a:r>
              <a:rPr lang="en-US" altLang="ko-KR" sz="1000" b="1" dirty="0">
                <a:solidFill>
                  <a:schemeClr val="tx2"/>
                </a:solidFill>
              </a:rPr>
              <a:t>4</a:t>
            </a:r>
            <a:r>
              <a:rPr lang="ko-KR" altLang="en-US" sz="1000" b="1" dirty="0">
                <a:solidFill>
                  <a:schemeClr val="tx2"/>
                </a:solidFill>
              </a:rPr>
              <a:t>월 현대자동차에서 고속도로 휴게소 </a:t>
            </a:r>
            <a:r>
              <a:rPr lang="en-US" altLang="ko-KR" sz="1000" b="1" dirty="0">
                <a:solidFill>
                  <a:schemeClr val="tx2"/>
                </a:solidFill>
              </a:rPr>
              <a:t>12</a:t>
            </a:r>
            <a:r>
              <a:rPr lang="ko-KR" altLang="en-US" sz="1000" b="1" dirty="0">
                <a:solidFill>
                  <a:schemeClr val="tx2"/>
                </a:solidFill>
              </a:rPr>
              <a:t>곳에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00" b="1" dirty="0">
                <a:solidFill>
                  <a:schemeClr val="tx2"/>
                </a:solidFill>
              </a:rPr>
              <a:t>       각각 </a:t>
            </a:r>
            <a:r>
              <a:rPr lang="en-US" altLang="ko-KR" sz="1000" b="1" dirty="0">
                <a:solidFill>
                  <a:schemeClr val="tx2"/>
                </a:solidFill>
              </a:rPr>
              <a:t>6</a:t>
            </a:r>
            <a:r>
              <a:rPr lang="ko-KR" altLang="en-US" sz="1000" b="1" dirty="0">
                <a:solidFill>
                  <a:schemeClr val="tx2"/>
                </a:solidFill>
              </a:rPr>
              <a:t>기씩 </a:t>
            </a:r>
            <a:r>
              <a:rPr lang="ko-KR" altLang="en-US" sz="1000" b="1" dirty="0" err="1">
                <a:solidFill>
                  <a:schemeClr val="tx2"/>
                </a:solidFill>
              </a:rPr>
              <a:t>전기차</a:t>
            </a:r>
            <a:r>
              <a:rPr lang="ko-KR" altLang="en-US" sz="1000" b="1" dirty="0">
                <a:solidFill>
                  <a:schemeClr val="tx2"/>
                </a:solidFill>
              </a:rPr>
              <a:t> </a:t>
            </a:r>
            <a:r>
              <a:rPr lang="ko-KR" altLang="en-US" sz="1000" b="1" dirty="0" err="1">
                <a:solidFill>
                  <a:schemeClr val="tx2"/>
                </a:solidFill>
              </a:rPr>
              <a:t>초급속</a:t>
            </a:r>
            <a:r>
              <a:rPr lang="ko-KR" altLang="en-US" sz="1000" b="1" dirty="0">
                <a:solidFill>
                  <a:schemeClr val="tx2"/>
                </a:solidFill>
              </a:rPr>
              <a:t> 충전기 </a:t>
            </a:r>
            <a:r>
              <a:rPr lang="en-US" altLang="ko-KR" sz="1000" b="1" dirty="0">
                <a:solidFill>
                  <a:schemeClr val="tx2"/>
                </a:solidFill>
              </a:rPr>
              <a:t>72</a:t>
            </a:r>
            <a:r>
              <a:rPr lang="ko-KR" altLang="en-US" sz="1000" b="1" dirty="0">
                <a:solidFill>
                  <a:schemeClr val="tx2"/>
                </a:solidFill>
              </a:rPr>
              <a:t>기 설치</a:t>
            </a:r>
            <a:r>
              <a:rPr lang="en-US" altLang="ko-KR" sz="1000" b="1" dirty="0">
                <a:solidFill>
                  <a:schemeClr val="tx2"/>
                </a:solidFill>
              </a:rPr>
              <a:t>) </a:t>
            </a:r>
          </a:p>
          <a:p>
            <a:pPr>
              <a:lnSpc>
                <a:spcPct val="130000"/>
              </a:lnSpc>
            </a:pPr>
            <a:endParaRPr lang="en-US" altLang="ko-KR" sz="1000" b="1" dirty="0">
              <a:solidFill>
                <a:schemeClr val="tx2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8D85D7D-CD04-468F-9D3E-7909CE0C9F25}"/>
              </a:ext>
            </a:extLst>
          </p:cNvPr>
          <p:cNvGrpSpPr>
            <a:grpSpLocks noChangeAspect="1"/>
          </p:cNvGrpSpPr>
          <p:nvPr/>
        </p:nvGrpSpPr>
        <p:grpSpPr>
          <a:xfrm>
            <a:off x="3995834" y="1589158"/>
            <a:ext cx="3590693" cy="3110072"/>
            <a:chOff x="6750879" y="3429001"/>
            <a:chExt cx="3671330" cy="345563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B4DD4FF-9398-4FEE-BE64-E2207C2D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879" y="3429001"/>
              <a:ext cx="3669934" cy="165114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3F6FFC7-13CF-42B6-BED4-219F7EF4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276" y="5546788"/>
              <a:ext cx="3669933" cy="13378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127AA9-5C7A-463B-A033-D79945930F59}"/>
                </a:ext>
              </a:extLst>
            </p:cNvPr>
            <p:cNvSpPr txBox="1"/>
            <p:nvPr/>
          </p:nvSpPr>
          <p:spPr>
            <a:xfrm>
              <a:off x="8398154" y="4696676"/>
              <a:ext cx="503250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Bahnschrift SemiBold" panose="020B0502040204020203" pitchFamily="34" charset="0"/>
                </a:rPr>
                <a:t>…</a:t>
              </a:r>
              <a:endParaRPr lang="ko-KR" altLang="en-US" sz="4000" b="1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FE0CD4-05DF-4E4A-BEC2-46FC613C4C5E}"/>
              </a:ext>
            </a:extLst>
          </p:cNvPr>
          <p:cNvGrpSpPr>
            <a:grpSpLocks noChangeAspect="1"/>
          </p:cNvGrpSpPr>
          <p:nvPr/>
        </p:nvGrpSpPr>
        <p:grpSpPr>
          <a:xfrm>
            <a:off x="7847374" y="1628893"/>
            <a:ext cx="3590693" cy="3079563"/>
            <a:chOff x="6750879" y="3462872"/>
            <a:chExt cx="3671330" cy="342173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CC7EC54-DAB4-42F0-9993-3C1BB6226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879" y="3462872"/>
              <a:ext cx="3669934" cy="158340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4F9982E-68FE-49AB-96C0-AE8B27B34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276" y="5546815"/>
              <a:ext cx="3669933" cy="133779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57D7D9-A720-4198-9A7E-BFD666C3D843}"/>
                </a:ext>
              </a:extLst>
            </p:cNvPr>
            <p:cNvSpPr txBox="1"/>
            <p:nvPr/>
          </p:nvSpPr>
          <p:spPr>
            <a:xfrm>
              <a:off x="8398154" y="4696676"/>
              <a:ext cx="503250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Bahnschrift SemiBold" panose="020B0502040204020203" pitchFamily="34" charset="0"/>
                </a:rPr>
                <a:t>…</a:t>
              </a:r>
              <a:endParaRPr lang="ko-KR" altLang="en-US" sz="4000" b="1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9AE66BA-48B3-41ED-9207-EB3776B7C553}"/>
              </a:ext>
            </a:extLst>
          </p:cNvPr>
          <p:cNvSpPr txBox="1"/>
          <p:nvPr/>
        </p:nvSpPr>
        <p:spPr>
          <a:xfrm>
            <a:off x="3947709" y="1316671"/>
            <a:ext cx="3674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2"/>
                </a:solidFill>
              </a:rPr>
              <a:t>&lt;</a:t>
            </a:r>
            <a:r>
              <a:rPr lang="ko-KR" altLang="en-US" sz="1000" b="1" dirty="0">
                <a:solidFill>
                  <a:schemeClr val="tx2"/>
                </a:solidFill>
              </a:rPr>
              <a:t>주유소 매출액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상위 </a:t>
            </a:r>
            <a:r>
              <a:rPr lang="en-US" altLang="ko-KR" sz="1000" b="1" dirty="0">
                <a:solidFill>
                  <a:schemeClr val="tx2"/>
                </a:solidFill>
              </a:rPr>
              <a:t>50</a:t>
            </a:r>
            <a:r>
              <a:rPr lang="ko-KR" altLang="en-US" sz="1000" b="1" dirty="0">
                <a:solidFill>
                  <a:schemeClr val="tx2"/>
                </a:solidFill>
              </a:rPr>
              <a:t>위</a:t>
            </a:r>
            <a:r>
              <a:rPr lang="en-US" altLang="ko-KR" sz="1000" b="1" dirty="0">
                <a:solidFill>
                  <a:schemeClr val="tx2"/>
                </a:solidFill>
              </a:rPr>
              <a:t>)</a:t>
            </a:r>
            <a:r>
              <a:rPr lang="ko-KR" altLang="en-US" sz="1000" b="1" dirty="0">
                <a:solidFill>
                  <a:schemeClr val="tx2"/>
                </a:solidFill>
              </a:rPr>
              <a:t>과 </a:t>
            </a:r>
            <a:r>
              <a:rPr lang="ko-KR" altLang="en-US" sz="1000" b="1" dirty="0" err="1">
                <a:solidFill>
                  <a:schemeClr val="tx2"/>
                </a:solidFill>
              </a:rPr>
              <a:t>전기차</a:t>
            </a:r>
            <a:r>
              <a:rPr lang="ko-KR" altLang="en-US" sz="1000" b="1" dirty="0">
                <a:solidFill>
                  <a:schemeClr val="tx2"/>
                </a:solidFill>
              </a:rPr>
              <a:t> 충전기 보유 대수 비교</a:t>
            </a:r>
            <a:r>
              <a:rPr lang="en-US" altLang="ko-KR" sz="1000" b="1" dirty="0">
                <a:solidFill>
                  <a:schemeClr val="tx2"/>
                </a:solidFill>
              </a:rPr>
              <a:t>&gt;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E17935-D7DE-4BF8-9369-26821CEDA5AE}"/>
              </a:ext>
            </a:extLst>
          </p:cNvPr>
          <p:cNvSpPr txBox="1"/>
          <p:nvPr/>
        </p:nvSpPr>
        <p:spPr>
          <a:xfrm>
            <a:off x="7800614" y="1326518"/>
            <a:ext cx="3674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2"/>
                </a:solidFill>
              </a:rPr>
              <a:t>&lt;</a:t>
            </a:r>
            <a:r>
              <a:rPr lang="ko-KR" altLang="en-US" sz="1000" b="1" dirty="0">
                <a:solidFill>
                  <a:schemeClr val="tx2"/>
                </a:solidFill>
              </a:rPr>
              <a:t>휴게소 매출액</a:t>
            </a:r>
            <a:r>
              <a:rPr lang="en-US" altLang="ko-KR" sz="1000" b="1" dirty="0">
                <a:solidFill>
                  <a:schemeClr val="tx2"/>
                </a:solidFill>
              </a:rPr>
              <a:t>(</a:t>
            </a:r>
            <a:r>
              <a:rPr lang="ko-KR" altLang="en-US" sz="1000" b="1" dirty="0">
                <a:solidFill>
                  <a:schemeClr val="tx2"/>
                </a:solidFill>
              </a:rPr>
              <a:t>상위 </a:t>
            </a:r>
            <a:r>
              <a:rPr lang="en-US" altLang="ko-KR" sz="1000" b="1" dirty="0">
                <a:solidFill>
                  <a:schemeClr val="tx2"/>
                </a:solidFill>
              </a:rPr>
              <a:t>50</a:t>
            </a:r>
            <a:r>
              <a:rPr lang="ko-KR" altLang="en-US" sz="1000" b="1" dirty="0">
                <a:solidFill>
                  <a:schemeClr val="tx2"/>
                </a:solidFill>
              </a:rPr>
              <a:t>위</a:t>
            </a:r>
            <a:r>
              <a:rPr lang="en-US" altLang="ko-KR" sz="1000" b="1" dirty="0">
                <a:solidFill>
                  <a:schemeClr val="tx2"/>
                </a:solidFill>
              </a:rPr>
              <a:t>)</a:t>
            </a:r>
            <a:r>
              <a:rPr lang="ko-KR" altLang="en-US" sz="1000" b="1" dirty="0">
                <a:solidFill>
                  <a:schemeClr val="tx2"/>
                </a:solidFill>
              </a:rPr>
              <a:t>과 </a:t>
            </a:r>
            <a:r>
              <a:rPr lang="ko-KR" altLang="en-US" sz="1000" b="1" dirty="0" err="1">
                <a:solidFill>
                  <a:schemeClr val="tx2"/>
                </a:solidFill>
              </a:rPr>
              <a:t>전기차</a:t>
            </a:r>
            <a:r>
              <a:rPr lang="ko-KR" altLang="en-US" sz="1000" b="1" dirty="0">
                <a:solidFill>
                  <a:schemeClr val="tx2"/>
                </a:solidFill>
              </a:rPr>
              <a:t> 충전기 보유 대수 비교</a:t>
            </a:r>
            <a:r>
              <a:rPr lang="en-US" altLang="ko-KR" sz="1000" b="1" dirty="0">
                <a:solidFill>
                  <a:schemeClr val="tx2"/>
                </a:solidFill>
              </a:rPr>
              <a:t>&gt;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1FAE4B-0404-4DD3-A981-40164D4AD7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52" y="1262446"/>
            <a:ext cx="3847415" cy="40063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21B293E-D42D-46C3-A7FB-B498677538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78" y="1292274"/>
            <a:ext cx="3880440" cy="397656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88CD066-23BC-41A1-BFAA-D8D5B201A268}"/>
              </a:ext>
            </a:extLst>
          </p:cNvPr>
          <p:cNvSpPr txBox="1"/>
          <p:nvPr/>
        </p:nvSpPr>
        <p:spPr>
          <a:xfrm>
            <a:off x="1546817" y="252153"/>
            <a:ext cx="843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고속도로 주유소</a:t>
            </a:r>
            <a:r>
              <a:rPr lang="en-US" altLang="ko-KR" sz="24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ko-KR" altLang="en-US" sz="24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휴게소 매출과 해당 휴게소에 설치된 충전기 대수 비교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338743-D651-48DA-8989-13331F708064}"/>
              </a:ext>
            </a:extLst>
          </p:cNvPr>
          <p:cNvSpPr txBox="1"/>
          <p:nvPr/>
        </p:nvSpPr>
        <p:spPr>
          <a:xfrm>
            <a:off x="9842003" y="347952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권미숙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48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E404E-97AA-4C87-8670-46E9AB8EB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" t="15704" r="73673" b="15238"/>
          <a:stretch/>
        </p:blipFill>
        <p:spPr>
          <a:xfrm>
            <a:off x="319354" y="1526586"/>
            <a:ext cx="4247444" cy="44840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BA785D-F315-44ED-B1AE-F58916A93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5" t="17499" r="30588" b="25170"/>
          <a:stretch/>
        </p:blipFill>
        <p:spPr>
          <a:xfrm>
            <a:off x="4713633" y="1325344"/>
            <a:ext cx="7186800" cy="2437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76DA61-CDCA-4B92-8FBC-953DA74AAFD3}"/>
              </a:ext>
            </a:extLst>
          </p:cNvPr>
          <p:cNvSpPr txBox="1"/>
          <p:nvPr/>
        </p:nvSpPr>
        <p:spPr>
          <a:xfrm>
            <a:off x="409063" y="1235290"/>
            <a:ext cx="44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(</a:t>
            </a:r>
            <a:r>
              <a:rPr lang="ko-KR" altLang="en-US" sz="1400" b="1" dirty="0">
                <a:solidFill>
                  <a:schemeClr val="tx2"/>
                </a:solidFill>
              </a:rPr>
              <a:t>전기차와 내연기관차의 </a:t>
            </a:r>
            <a:r>
              <a:rPr lang="ko-KR" altLang="en-US" sz="1400" b="1" dirty="0" err="1">
                <a:solidFill>
                  <a:schemeClr val="tx2"/>
                </a:solidFill>
              </a:rPr>
              <a:t>모델별</a:t>
            </a:r>
            <a:r>
              <a:rPr lang="ko-KR" altLang="en-US" sz="1400" b="1" dirty="0">
                <a:solidFill>
                  <a:schemeClr val="tx2"/>
                </a:solidFill>
              </a:rPr>
              <a:t> 가격 비교</a:t>
            </a:r>
            <a:r>
              <a:rPr lang="en-US" altLang="ko-KR" sz="1400" b="1" dirty="0">
                <a:solidFill>
                  <a:schemeClr val="tx2"/>
                </a:solidFill>
              </a:rPr>
              <a:t>)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2C588-69EB-412B-AEF6-587413FFEF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323" y="43179"/>
            <a:ext cx="1464708" cy="941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CA714F-ED12-4799-A0CC-0852BB770698}"/>
              </a:ext>
            </a:extLst>
          </p:cNvPr>
          <p:cNvSpPr txBox="1"/>
          <p:nvPr/>
        </p:nvSpPr>
        <p:spPr>
          <a:xfrm>
            <a:off x="1546817" y="252153"/>
            <a:ext cx="5166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전기차와 내연기관차의 경제성 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B4B21-F503-48C2-86F3-5FD7C59E6279}"/>
              </a:ext>
            </a:extLst>
          </p:cNvPr>
          <p:cNvSpPr txBox="1"/>
          <p:nvPr/>
        </p:nvSpPr>
        <p:spPr>
          <a:xfrm>
            <a:off x="6617701" y="375263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김병석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983BE-AF89-4F77-B88A-F9B9AD7F27CA}"/>
              </a:ext>
            </a:extLst>
          </p:cNvPr>
          <p:cNvSpPr txBox="1"/>
          <p:nvPr/>
        </p:nvSpPr>
        <p:spPr>
          <a:xfrm>
            <a:off x="54759" y="6219913"/>
            <a:ext cx="9900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</a:rPr>
              <a:t>전기차 배터리 교체 주기인 </a:t>
            </a:r>
            <a:r>
              <a:rPr lang="en-US" altLang="ko-KR" sz="1200" b="1" dirty="0">
                <a:solidFill>
                  <a:schemeClr val="accent1"/>
                </a:solidFill>
              </a:rPr>
              <a:t>5</a:t>
            </a:r>
            <a:r>
              <a:rPr lang="ko-KR" altLang="en-US" sz="1200" b="1" dirty="0">
                <a:solidFill>
                  <a:schemeClr val="accent1"/>
                </a:solidFill>
              </a:rPr>
              <a:t>년을 기준으로 동급의 전기차와 내연기관차를 비교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전기차 모델선정 기준</a:t>
            </a:r>
            <a:r>
              <a:rPr lang="en-US" altLang="ko-KR" sz="1200" b="1" dirty="0">
                <a:solidFill>
                  <a:schemeClr val="accent1"/>
                </a:solidFill>
              </a:rPr>
              <a:t>:  </a:t>
            </a:r>
            <a:r>
              <a:rPr lang="ko-KR" altLang="en-US" sz="1200" b="1" dirty="0" err="1">
                <a:solidFill>
                  <a:schemeClr val="accent1"/>
                </a:solidFill>
              </a:rPr>
              <a:t>같은모델의</a:t>
            </a:r>
            <a:r>
              <a:rPr lang="ko-KR" altLang="en-US" sz="1200" b="1" dirty="0">
                <a:solidFill>
                  <a:schemeClr val="accent1"/>
                </a:solidFill>
              </a:rPr>
              <a:t> 전기 및 내연기관 모델</a:t>
            </a:r>
            <a:r>
              <a:rPr lang="en-US" altLang="ko-KR" sz="1200" b="1" dirty="0">
                <a:solidFill>
                  <a:schemeClr val="accent1"/>
                </a:solidFill>
              </a:rPr>
              <a:t>, </a:t>
            </a:r>
            <a:r>
              <a:rPr lang="ko-KR" altLang="en-US" sz="1200" b="1" dirty="0">
                <a:solidFill>
                  <a:schemeClr val="accent1"/>
                </a:solidFill>
              </a:rPr>
              <a:t>동급의 브랜드</a:t>
            </a:r>
            <a:r>
              <a:rPr lang="en-US" altLang="ko-KR" sz="1200" b="1" dirty="0">
                <a:solidFill>
                  <a:schemeClr val="accent1"/>
                </a:solidFill>
              </a:rPr>
              <a:t>, </a:t>
            </a:r>
            <a:r>
              <a:rPr lang="ko-KR" altLang="en-US" sz="1200" b="1" dirty="0">
                <a:solidFill>
                  <a:schemeClr val="accent1"/>
                </a:solidFill>
              </a:rPr>
              <a:t>차종</a:t>
            </a:r>
            <a:r>
              <a:rPr lang="en-US" altLang="ko-KR" sz="1200" b="1" dirty="0">
                <a:solidFill>
                  <a:schemeClr val="accent1"/>
                </a:solidFill>
              </a:rPr>
              <a:t>,  </a:t>
            </a:r>
            <a:r>
              <a:rPr lang="ko-KR" altLang="en-US" sz="1200" b="1" dirty="0">
                <a:solidFill>
                  <a:schemeClr val="accent1"/>
                </a:solidFill>
              </a:rPr>
              <a:t>옵션 등을 고려하여 </a:t>
            </a:r>
            <a:r>
              <a:rPr lang="en-US" altLang="ko-KR" sz="1200" b="1" dirty="0">
                <a:solidFill>
                  <a:schemeClr val="accent1"/>
                </a:solidFill>
              </a:rPr>
              <a:t>10</a:t>
            </a:r>
            <a:r>
              <a:rPr lang="ko-KR" altLang="en-US" sz="1200" b="1" dirty="0">
                <a:solidFill>
                  <a:schemeClr val="accent1"/>
                </a:solidFill>
              </a:rPr>
              <a:t>쌍의 모델 선정</a:t>
            </a:r>
          </a:p>
          <a:p>
            <a:endParaRPr lang="ko-KR" altLang="en-US" sz="1200" b="1" dirty="0">
              <a:solidFill>
                <a:schemeClr val="accen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EBB0A5-3979-4417-A1C0-AC109604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14" y="4436110"/>
            <a:ext cx="3420974" cy="173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0E5A2A-1482-4742-B736-5E33ACD3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31" y="4327766"/>
            <a:ext cx="3382802" cy="181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26FEA7-F785-4BDA-80BC-6459CD6907AC}"/>
              </a:ext>
            </a:extLst>
          </p:cNvPr>
          <p:cNvSpPr txBox="1"/>
          <p:nvPr/>
        </p:nvSpPr>
        <p:spPr>
          <a:xfrm>
            <a:off x="5123107" y="1100421"/>
            <a:ext cx="443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</a:rPr>
              <a:t>(</a:t>
            </a:r>
            <a:r>
              <a:rPr lang="ko-KR" altLang="en-US" sz="1200" b="1" dirty="0" err="1">
                <a:solidFill>
                  <a:schemeClr val="tx2"/>
                </a:solidFill>
              </a:rPr>
              <a:t>모델별</a:t>
            </a:r>
            <a:r>
              <a:rPr lang="ko-KR" altLang="en-US" sz="1200" b="1" dirty="0">
                <a:solidFill>
                  <a:schemeClr val="tx2"/>
                </a:solidFill>
              </a:rPr>
              <a:t> 출고가 비교</a:t>
            </a:r>
            <a:r>
              <a:rPr lang="en-US" altLang="ko-KR" sz="1200" b="1" dirty="0">
                <a:solidFill>
                  <a:schemeClr val="tx2"/>
                </a:solidFill>
              </a:rPr>
              <a:t>)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D9CBA-08DA-47EA-BC03-733979C331E4}"/>
              </a:ext>
            </a:extLst>
          </p:cNvPr>
          <p:cNvSpPr txBox="1"/>
          <p:nvPr/>
        </p:nvSpPr>
        <p:spPr>
          <a:xfrm>
            <a:off x="5004919" y="4062250"/>
            <a:ext cx="443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</a:rPr>
              <a:t>(</a:t>
            </a:r>
            <a:r>
              <a:rPr lang="ko-KR" altLang="en-US" sz="1200" b="1" dirty="0">
                <a:solidFill>
                  <a:schemeClr val="tx2"/>
                </a:solidFill>
              </a:rPr>
              <a:t>전기차와 내연기관차 충전 요금 비교</a:t>
            </a:r>
            <a:r>
              <a:rPr lang="en-US" altLang="ko-KR" sz="1200" b="1" dirty="0">
                <a:solidFill>
                  <a:schemeClr val="tx2"/>
                </a:solidFill>
              </a:rPr>
              <a:t>)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93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C83D73-F36D-42A0-88B4-F3EC91CD2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6" t="15704" r="79873" b="15102"/>
          <a:stretch/>
        </p:blipFill>
        <p:spPr>
          <a:xfrm>
            <a:off x="583947" y="1821922"/>
            <a:ext cx="2566822" cy="45883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8698EB-EAB1-4042-B86C-41D1604B810B}"/>
              </a:ext>
            </a:extLst>
          </p:cNvPr>
          <p:cNvSpPr txBox="1"/>
          <p:nvPr/>
        </p:nvSpPr>
        <p:spPr>
          <a:xfrm>
            <a:off x="549082" y="1155271"/>
            <a:ext cx="5203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(</a:t>
            </a:r>
            <a:r>
              <a:rPr lang="ko-KR" altLang="en-US" sz="1400" b="1" dirty="0">
                <a:solidFill>
                  <a:schemeClr val="tx2"/>
                </a:solidFill>
              </a:rPr>
              <a:t>전기차와 내연기관차의 취등록세 및 전기차 보조금 비교</a:t>
            </a:r>
            <a:r>
              <a:rPr lang="en-US" altLang="ko-KR" sz="1400" b="1" dirty="0">
                <a:solidFill>
                  <a:schemeClr val="tx2"/>
                </a:solidFill>
              </a:rPr>
              <a:t>)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D01A8D-9D53-4150-9425-ABAC37D90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7" t="16954" r="84852" b="13062"/>
          <a:stretch/>
        </p:blipFill>
        <p:spPr>
          <a:xfrm>
            <a:off x="3010809" y="1701912"/>
            <a:ext cx="1166868" cy="47995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125E74-5DB6-44B9-9575-C98ED5945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32" t="16954" r="65714" b="13062"/>
          <a:stretch/>
        </p:blipFill>
        <p:spPr>
          <a:xfrm>
            <a:off x="4092257" y="1701911"/>
            <a:ext cx="980617" cy="47995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3040019-BC9A-4EA9-AD7B-516CCD412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8" t="30204" r="2271" b="14695"/>
          <a:stretch/>
        </p:blipFill>
        <p:spPr>
          <a:xfrm>
            <a:off x="411251" y="1415384"/>
            <a:ext cx="5861392" cy="251926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87C7B36-BB14-4B77-8021-17C757D518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10" t="35374" r="1658" b="9116"/>
          <a:stretch/>
        </p:blipFill>
        <p:spPr>
          <a:xfrm>
            <a:off x="356822" y="3862791"/>
            <a:ext cx="5970249" cy="27863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E82900-0329-401F-82CA-D5B84DF6E4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323" y="43179"/>
            <a:ext cx="1464708" cy="941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371194-CFC3-421A-97DC-9E391F4DC666}"/>
              </a:ext>
            </a:extLst>
          </p:cNvPr>
          <p:cNvSpPr txBox="1"/>
          <p:nvPr/>
        </p:nvSpPr>
        <p:spPr>
          <a:xfrm>
            <a:off x="1546817" y="252153"/>
            <a:ext cx="5166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전기차와 내연기관차의 경제성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5A1E4-8036-426E-AF66-FD0A892941B5}"/>
              </a:ext>
            </a:extLst>
          </p:cNvPr>
          <p:cNvSpPr txBox="1"/>
          <p:nvPr/>
        </p:nvSpPr>
        <p:spPr>
          <a:xfrm>
            <a:off x="6617701" y="375263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김병석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5F31A0-89CC-43AE-A14C-A027269C0F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2" t="16655" r="30281" b="25875"/>
          <a:stretch/>
        </p:blipFill>
        <p:spPr>
          <a:xfrm>
            <a:off x="6554196" y="1200070"/>
            <a:ext cx="5140153" cy="4897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1DA201-6289-47FB-9BE8-59D8B889DA52}"/>
              </a:ext>
            </a:extLst>
          </p:cNvPr>
          <p:cNvSpPr txBox="1"/>
          <p:nvPr/>
        </p:nvSpPr>
        <p:spPr>
          <a:xfrm>
            <a:off x="6964344" y="6067152"/>
            <a:ext cx="44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(</a:t>
            </a:r>
            <a:r>
              <a:rPr lang="ko-KR" altLang="en-US" sz="1400" b="1" dirty="0">
                <a:solidFill>
                  <a:schemeClr val="tx2"/>
                </a:solidFill>
              </a:rPr>
              <a:t>동급의 전기차와 내연기관차의 </a:t>
            </a:r>
            <a:r>
              <a:rPr lang="en-US" altLang="ko-KR" sz="1400" b="1" dirty="0">
                <a:solidFill>
                  <a:schemeClr val="tx2"/>
                </a:solidFill>
              </a:rPr>
              <a:t>5</a:t>
            </a:r>
            <a:r>
              <a:rPr lang="ko-KR" altLang="en-US" sz="1400" b="1" dirty="0">
                <a:solidFill>
                  <a:schemeClr val="tx2"/>
                </a:solidFill>
              </a:rPr>
              <a:t>년간 총 비용 비교</a:t>
            </a:r>
            <a:r>
              <a:rPr lang="en-US" altLang="ko-KR" sz="1400" b="1" dirty="0">
                <a:solidFill>
                  <a:schemeClr val="tx2"/>
                </a:solidFill>
              </a:rPr>
              <a:t>)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5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546817" y="307582"/>
            <a:ext cx="723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한전 시간대별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계절별 충전 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부하량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을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시간대별 및 계절별 비교 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E19E8469-7DD3-46B2-B3B6-45B659B19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45" y="35851"/>
            <a:ext cx="1018384" cy="10183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3F919C-8BD4-4BD1-880C-14CAD0C4A6D6}"/>
              </a:ext>
            </a:extLst>
          </p:cNvPr>
          <p:cNvSpPr txBox="1"/>
          <p:nvPr/>
        </p:nvSpPr>
        <p:spPr>
          <a:xfrm>
            <a:off x="282519" y="1292274"/>
            <a:ext cx="25285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겨울철 </a:t>
            </a:r>
            <a:r>
              <a:rPr lang="en-US" altLang="ko-KR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11,12,1,2</a:t>
            </a:r>
            <a:r>
              <a:rPr lang="ko-KR" altLang="en-US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월</a:t>
            </a:r>
            <a:r>
              <a:rPr lang="en-US" altLang="ko-KR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338B880E-B826-4941-A50C-A136CA8DA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1" y="1748215"/>
            <a:ext cx="5241376" cy="260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B51A1A1-4113-4236-ACC8-AB50CC4E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774" y="1728573"/>
            <a:ext cx="6205128" cy="260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3360A295-E6D0-4B2D-9FD2-CC478DD0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54" y="4323441"/>
            <a:ext cx="5063922" cy="24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48A4920-1A0F-4F9F-B4C4-78DA293F7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6" y="4300623"/>
            <a:ext cx="6002950" cy="24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BD1A48-3393-43A1-8710-82C9ED7B3E3F}"/>
              </a:ext>
            </a:extLst>
          </p:cNvPr>
          <p:cNvSpPr txBox="1"/>
          <p:nvPr/>
        </p:nvSpPr>
        <p:spPr>
          <a:xfrm>
            <a:off x="8595790" y="338424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이우림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1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B7C8A41-6952-4264-8A5B-8C8A89427A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45" y="35851"/>
            <a:ext cx="1018384" cy="10183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A9EE77-7E87-4651-853B-D478DDA2B68D}"/>
              </a:ext>
            </a:extLst>
          </p:cNvPr>
          <p:cNvSpPr txBox="1"/>
          <p:nvPr/>
        </p:nvSpPr>
        <p:spPr>
          <a:xfrm>
            <a:off x="198371" y="1292274"/>
            <a:ext cx="18101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여름철 </a:t>
            </a:r>
            <a:r>
              <a:rPr lang="en-US" altLang="ko-KR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6,7,8</a:t>
            </a:r>
            <a:r>
              <a:rPr lang="ko-KR" altLang="en-US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월</a:t>
            </a:r>
            <a:r>
              <a:rPr lang="en-US" altLang="ko-KR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769192-72B5-43C4-A99D-2CE246EA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7" y="1827525"/>
            <a:ext cx="5799390" cy="248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4122325-CF74-421C-A315-F791C0793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64" y="1827525"/>
            <a:ext cx="6543065" cy="24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577E641-333D-4033-9D1B-5D48BCA1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748" y="4159297"/>
            <a:ext cx="6315540" cy="25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722806-FF87-478A-839F-5B845EFABAB1}"/>
              </a:ext>
            </a:extLst>
          </p:cNvPr>
          <p:cNvSpPr txBox="1"/>
          <p:nvPr/>
        </p:nvSpPr>
        <p:spPr>
          <a:xfrm>
            <a:off x="1546817" y="307582"/>
            <a:ext cx="723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한전 시간대별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계절별 충전 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부하량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을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시간대별 및 계절별 비교 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77993B-0ED3-440C-9F89-748E470AAC24}"/>
              </a:ext>
            </a:extLst>
          </p:cNvPr>
          <p:cNvSpPr txBox="1"/>
          <p:nvPr/>
        </p:nvSpPr>
        <p:spPr>
          <a:xfrm>
            <a:off x="8595790" y="338424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이우림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8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B7C8A41-6952-4264-8A5B-8C8A89427A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45" y="35851"/>
            <a:ext cx="1018384" cy="101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722806-FF87-478A-839F-5B845EFABAB1}"/>
              </a:ext>
            </a:extLst>
          </p:cNvPr>
          <p:cNvSpPr txBox="1"/>
          <p:nvPr/>
        </p:nvSpPr>
        <p:spPr>
          <a:xfrm>
            <a:off x="1546817" y="307582"/>
            <a:ext cx="723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한전 시간대별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계절별 충전 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부하량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을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시간대별 및 계절별 비교 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77993B-0ED3-440C-9F89-748E470AAC24}"/>
              </a:ext>
            </a:extLst>
          </p:cNvPr>
          <p:cNvSpPr txBox="1"/>
          <p:nvPr/>
        </p:nvSpPr>
        <p:spPr>
          <a:xfrm>
            <a:off x="8595790" y="338424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이우림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C8F07-6723-4D73-895C-D4DA9997463F}"/>
              </a:ext>
            </a:extLst>
          </p:cNvPr>
          <p:cNvSpPr txBox="1"/>
          <p:nvPr/>
        </p:nvSpPr>
        <p:spPr>
          <a:xfrm>
            <a:off x="198371" y="1384542"/>
            <a:ext cx="2584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봄 가을철 </a:t>
            </a:r>
            <a:r>
              <a:rPr lang="en-US" altLang="ko-KR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3,4,5,9,10</a:t>
            </a:r>
            <a:r>
              <a:rPr lang="ko-KR" altLang="en-US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월</a:t>
            </a:r>
            <a:r>
              <a:rPr lang="en-US" altLang="ko-KR" sz="1800" b="1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C19E37C-8901-46DA-966B-C45BE4F5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3" y="1864870"/>
            <a:ext cx="4620207" cy="16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10C1E71-265E-4D81-9216-59D337A9B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58" y="1776347"/>
            <a:ext cx="4488025" cy="18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24B4F3D-342D-48E9-AD1F-143A106E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440" y="1764985"/>
            <a:ext cx="3941267" cy="18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27FD986-635C-4522-90D2-FE1C29D16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298" y="3882754"/>
            <a:ext cx="6354147" cy="24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AD0106B4-4F65-484D-8A37-283AA7A5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234" y="3884866"/>
            <a:ext cx="6751474" cy="246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559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82D92-E375-43A2-9263-B3FA7988630A}"/>
              </a:ext>
            </a:extLst>
          </p:cNvPr>
          <p:cNvSpPr txBox="1"/>
          <p:nvPr/>
        </p:nvSpPr>
        <p:spPr>
          <a:xfrm>
            <a:off x="179800" y="1230718"/>
            <a:ext cx="116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2021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년 시도별 전기차 지자체별 보조금 </a:t>
            </a:r>
            <a:r>
              <a:rPr lang="ko-KR" altLang="en-US" b="0" i="0" dirty="0" err="1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접수율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Bahnschrift SemiBold" panose="020B0502040204020203" pitchFamily="34" charset="0"/>
              </a:rPr>
              <a:t> 데이터 </a:t>
            </a:r>
            <a:r>
              <a:rPr lang="ko-KR" altLang="en-US" dirty="0">
                <a:solidFill>
                  <a:schemeClr val="tx2"/>
                </a:solidFill>
                <a:latin typeface="Bahnschrift SemiBold" panose="020B0502040204020203" pitchFamily="34" charset="0"/>
              </a:rPr>
              <a:t>비교 및 분석</a:t>
            </a:r>
            <a:endParaRPr lang="ko-KR" altLang="en-US" b="0" i="0" dirty="0">
              <a:solidFill>
                <a:schemeClr val="tx2"/>
              </a:solidFill>
              <a:effectLst/>
              <a:latin typeface="Bahnschrift SemiBold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77A9AC-216D-4144-AD21-08462398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0" t="15703" r="50000" b="26340"/>
          <a:stretch/>
        </p:blipFill>
        <p:spPr>
          <a:xfrm>
            <a:off x="314662" y="1851377"/>
            <a:ext cx="5003787" cy="3952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AE2D20-AF4A-43BE-A157-13D441312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5" t="29660" r="36064" b="25571"/>
          <a:stretch/>
        </p:blipFill>
        <p:spPr>
          <a:xfrm>
            <a:off x="5477069" y="1939820"/>
            <a:ext cx="6262723" cy="41921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42E589-A505-4668-877F-1A93C754A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51" t="31222" r="25689" b="34559"/>
          <a:stretch/>
        </p:blipFill>
        <p:spPr>
          <a:xfrm>
            <a:off x="278722" y="1939821"/>
            <a:ext cx="5075666" cy="4115147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FA75A4ED-8F2C-4B2D-A21F-0449BF60F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963014"/>
              </p:ext>
            </p:extLst>
          </p:nvPr>
        </p:nvGraphicFramePr>
        <p:xfrm>
          <a:off x="179800" y="6131955"/>
          <a:ext cx="891219" cy="68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5" imgW="1106640" imgH="392040" progId="Package">
                  <p:embed/>
                </p:oleObj>
              </mc:Choice>
              <mc:Fallback>
                <p:oleObj name="포장기 셸 개체" showAsIcon="1" r:id="rId5" imgW="1106640" imgH="392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800" y="6131955"/>
                        <a:ext cx="891219" cy="682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58F7A0B2-FD23-4AAD-A8DB-537406DC1B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323" y="43179"/>
            <a:ext cx="1464708" cy="941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D88B07-9C51-4E0F-B779-65E835D456D3}"/>
              </a:ext>
            </a:extLst>
          </p:cNvPr>
          <p:cNvSpPr txBox="1"/>
          <p:nvPr/>
        </p:nvSpPr>
        <p:spPr>
          <a:xfrm>
            <a:off x="1546817" y="307582"/>
            <a:ext cx="770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2021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년 시도별 전기차 지자체별 보조금 </a:t>
            </a:r>
            <a:r>
              <a:rPr lang="ko-KR" altLang="en-US" sz="2000" b="1" i="0" dirty="0" err="1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접수율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 데이터 </a:t>
            </a:r>
            <a:r>
              <a:rPr lang="ko-KR" alt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비교 및 분석</a:t>
            </a:r>
            <a:endParaRPr lang="ko-KR" altLang="en-US" sz="2000" b="1" i="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EFA92-B7DD-4E81-848B-46F7349C160E}"/>
              </a:ext>
            </a:extLst>
          </p:cNvPr>
          <p:cNvSpPr txBox="1"/>
          <p:nvPr/>
        </p:nvSpPr>
        <p:spPr>
          <a:xfrm>
            <a:off x="9136965" y="384461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이우림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0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251834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69925-AB23-4E5D-8F1B-BDAFC8B67BBD}"/>
              </a:ext>
            </a:extLst>
          </p:cNvPr>
          <p:cNvSpPr txBox="1"/>
          <p:nvPr/>
        </p:nvSpPr>
        <p:spPr>
          <a:xfrm>
            <a:off x="240080" y="199717"/>
            <a:ext cx="21242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</a:rPr>
              <a:t>기대 효과 </a:t>
            </a:r>
            <a:endParaRPr lang="en-US" altLang="ko-KR" sz="3600" b="1" spc="-300" dirty="0">
              <a:solidFill>
                <a:schemeClr val="bg1"/>
              </a:solidFill>
            </a:endParaRPr>
          </a:p>
          <a:p>
            <a:r>
              <a:rPr lang="ko-KR" altLang="en-US" sz="3600" b="1" spc="-300" dirty="0">
                <a:solidFill>
                  <a:schemeClr val="bg1"/>
                </a:solidFill>
              </a:rPr>
              <a:t>및 </a:t>
            </a:r>
            <a:endParaRPr lang="en-US" altLang="ko-KR" sz="3600" b="1" spc="-300" dirty="0">
              <a:solidFill>
                <a:schemeClr val="bg1"/>
              </a:solidFill>
            </a:endParaRPr>
          </a:p>
          <a:p>
            <a:r>
              <a:rPr lang="ko-KR" altLang="en-US" sz="3600" b="1" spc="-300" dirty="0">
                <a:solidFill>
                  <a:schemeClr val="bg1"/>
                </a:solidFill>
              </a:rPr>
              <a:t>개선 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B0EBF7-ABAF-44D9-A3BD-3C10518E5C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8428" y="135282"/>
            <a:ext cx="1464708" cy="94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574DC6-B503-4D86-978B-ED947F5BC8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28" y="3014094"/>
            <a:ext cx="1464708" cy="1201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1467C-293B-417F-BE62-8359D80E03B9}"/>
              </a:ext>
            </a:extLst>
          </p:cNvPr>
          <p:cNvSpPr txBox="1"/>
          <p:nvPr/>
        </p:nvSpPr>
        <p:spPr>
          <a:xfrm>
            <a:off x="2758428" y="1215379"/>
            <a:ext cx="9361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</a:rPr>
              <a:t>제주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울산 지역은 충전소가 할당해야 하는 전기차의 수도 높고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보조금 예산도 이미 초과된 지역이기 때문에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우선적인 추가 예산 편성이 필요하다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</a:rPr>
              <a:t>전기차 구매비용이 내연기관차와 비교했을 때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보조금을 지원하더라도 굉장히 높다</a:t>
            </a:r>
            <a:r>
              <a:rPr lang="en-US" altLang="ko-KR" b="1" dirty="0">
                <a:solidFill>
                  <a:schemeClr val="accent1"/>
                </a:solidFill>
              </a:rPr>
              <a:t>. </a:t>
            </a:r>
            <a:r>
              <a:rPr lang="ko-KR" altLang="en-US" b="1" dirty="0">
                <a:solidFill>
                  <a:schemeClr val="accent1"/>
                </a:solidFill>
              </a:rPr>
              <a:t>따라서 전기차 지원 정책을 다양하게 모색할 필요가 있다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99B46-8B7C-4A46-A532-CB1D06FB31A1}"/>
              </a:ext>
            </a:extLst>
          </p:cNvPr>
          <p:cNvSpPr txBox="1"/>
          <p:nvPr/>
        </p:nvSpPr>
        <p:spPr>
          <a:xfrm>
            <a:off x="2758428" y="4537244"/>
            <a:ext cx="9361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</a:rPr>
              <a:t>한국전력은 전기차 보급이 확대됨에 따라 최대부하시간대에 공급할 수 있는 전력량을 높일 수 있는 방안이 필요해 보인다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</a:rPr>
              <a:t>충전소가 없는 </a:t>
            </a:r>
            <a:r>
              <a:rPr lang="en-US" altLang="ko-KR" b="1" dirty="0">
                <a:solidFill>
                  <a:schemeClr val="accent1"/>
                </a:solidFill>
              </a:rPr>
              <a:t>7</a:t>
            </a:r>
            <a:r>
              <a:rPr lang="ko-KR" altLang="en-US" b="1" dirty="0">
                <a:solidFill>
                  <a:schemeClr val="accent1"/>
                </a:solidFill>
              </a:rPr>
              <a:t>개의 휴게소에는 충전소 설치가 필요하며 전체 휴게소의 충전기 개수도 </a:t>
            </a:r>
            <a:r>
              <a:rPr lang="en-US" altLang="ko-KR" b="1" dirty="0">
                <a:solidFill>
                  <a:schemeClr val="accent1"/>
                </a:solidFill>
              </a:rPr>
              <a:t>2.31</a:t>
            </a:r>
            <a:r>
              <a:rPr lang="ko-KR" altLang="en-US" b="1" dirty="0">
                <a:solidFill>
                  <a:schemeClr val="accent1"/>
                </a:solidFill>
              </a:rPr>
              <a:t>대로 매우 부족하므로 추가적인 설치가 필요하다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1799" y="145549"/>
            <a:ext cx="418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후기 및 느낀 점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171799" y="1239113"/>
            <a:ext cx="19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아쉬운 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D0FA07-EDAC-4F8E-A44D-4E617A42E4EB}"/>
              </a:ext>
            </a:extLst>
          </p:cNvPr>
          <p:cNvSpPr txBox="1"/>
          <p:nvPr/>
        </p:nvSpPr>
        <p:spPr>
          <a:xfrm>
            <a:off x="171799" y="1741892"/>
            <a:ext cx="10756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생각보다 전기차 관련 공공데이터가 부족하다고 느꼈다</a:t>
            </a:r>
            <a:r>
              <a:rPr lang="en-US" altLang="ko-KR" sz="16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예측 모델</a:t>
            </a:r>
            <a:r>
              <a:rPr lang="en-US" altLang="ko-KR" sz="1600" b="1" dirty="0"/>
              <a:t>(Logistic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Function)</a:t>
            </a:r>
            <a:r>
              <a:rPr lang="ko-KR" altLang="en-US" sz="1600" b="1" dirty="0"/>
              <a:t>을 이용하여 전기차의 증가 추세를 예측하고 싶었으나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시간과 데이터 또 능력의 한계로 구현하지 못하였다</a:t>
            </a:r>
            <a:r>
              <a:rPr lang="en-US" altLang="ko-KR" sz="16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b="1" i="0" dirty="0">
                <a:effectLst/>
                <a:latin typeface="-apple-system"/>
              </a:rPr>
              <a:t>분석 자체보다 데이터 전처리에 시간이 많이 들었는데</a:t>
            </a:r>
            <a:r>
              <a:rPr lang="en-US" altLang="ko-KR" sz="1600" b="1" i="0" dirty="0">
                <a:effectLst/>
                <a:latin typeface="-apple-system"/>
              </a:rPr>
              <a:t>, </a:t>
            </a:r>
            <a:r>
              <a:rPr lang="ko-KR" altLang="en-US" sz="1600" b="1" i="0" dirty="0">
                <a:effectLst/>
                <a:latin typeface="-apple-system"/>
              </a:rPr>
              <a:t>아이디어가 있어도 전처리를 빨리 하지 못해 여러가지 아이디어를 구현하지 못한 점이 아쉬웠다</a:t>
            </a:r>
            <a:r>
              <a:rPr lang="en-US" altLang="ko-KR" sz="1600" b="1" i="0" dirty="0">
                <a:effectLst/>
                <a:latin typeface="-apple-system"/>
              </a:rPr>
              <a:t>.</a:t>
            </a:r>
            <a:endParaRPr lang="ko-KR" altLang="en-US" sz="1600" b="1" i="0" dirty="0">
              <a:effectLst/>
              <a:latin typeface="-apple-system"/>
            </a:endParaRPr>
          </a:p>
          <a:p>
            <a:pPr marL="285750" indent="-285750">
              <a:buFontTx/>
              <a:buChar char="-"/>
            </a:pP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286D6-A216-4361-A2F3-5DBCD3F0B525}"/>
              </a:ext>
            </a:extLst>
          </p:cNvPr>
          <p:cNvSpPr txBox="1"/>
          <p:nvPr/>
        </p:nvSpPr>
        <p:spPr>
          <a:xfrm flipH="1">
            <a:off x="171799" y="3763672"/>
            <a:ext cx="19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느낀 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1D50EE-CE2D-4EC1-AFD8-F539CAEF9471}"/>
              </a:ext>
            </a:extLst>
          </p:cNvPr>
          <p:cNvSpPr txBox="1"/>
          <p:nvPr/>
        </p:nvSpPr>
        <p:spPr>
          <a:xfrm>
            <a:off x="171799" y="4285112"/>
            <a:ext cx="1075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i="0" dirty="0">
                <a:effectLst/>
                <a:latin typeface="-apple-system"/>
              </a:rPr>
              <a:t>프로젝트를 처음부터 끝까지 직접 구현해볼 수 있어서 유익했고</a:t>
            </a:r>
            <a:r>
              <a:rPr lang="en-US" altLang="ko-KR" sz="1600" b="1" i="0" dirty="0">
                <a:effectLst/>
                <a:latin typeface="-apple-system"/>
              </a:rPr>
              <a:t>, </a:t>
            </a:r>
            <a:r>
              <a:rPr lang="ko-KR" altLang="en-US" sz="1600" b="1" i="0" dirty="0">
                <a:effectLst/>
                <a:latin typeface="-apple-system"/>
              </a:rPr>
              <a:t>더 많은 공부의 필요성을 느꼈다</a:t>
            </a:r>
            <a:r>
              <a:rPr lang="en-US" altLang="ko-KR" sz="1600" b="1" i="0" dirty="0">
                <a:effectLst/>
                <a:latin typeface="-apple-system"/>
              </a:rPr>
              <a:t>.</a:t>
            </a:r>
            <a:endParaRPr lang="en-US" altLang="ko-KR" sz="1600" b="1" dirty="0"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i="0" dirty="0">
                <a:effectLst/>
                <a:latin typeface="-apple-system"/>
              </a:rPr>
              <a:t>다양한 데이터를 통해 의미 있는 결과를 도출해내는 과정을 통해 많을 것을 배우고 그동안 배운 것을 복습할 수 있었다</a:t>
            </a:r>
            <a:r>
              <a:rPr lang="en-US" altLang="ko-KR" sz="1600" b="1" i="0" dirty="0"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451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185379" y="329695"/>
            <a:ext cx="1338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439134" y="1868578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439134" y="2937166"/>
            <a:ext cx="2192766" cy="707886"/>
            <a:chOff x="294640" y="3596640"/>
            <a:chExt cx="2192766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프로세싱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439134" y="4098087"/>
            <a:ext cx="4214154" cy="707886"/>
            <a:chOff x="294640" y="3596640"/>
            <a:chExt cx="421415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3565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기대효과 및 개선 사항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9E7B8A-A0C4-43DA-B7DC-5D3630A66AF5}"/>
              </a:ext>
            </a:extLst>
          </p:cNvPr>
          <p:cNvGrpSpPr/>
          <p:nvPr/>
        </p:nvGrpSpPr>
        <p:grpSpPr>
          <a:xfrm>
            <a:off x="450939" y="5256468"/>
            <a:ext cx="3981718" cy="707886"/>
            <a:chOff x="294640" y="3596640"/>
            <a:chExt cx="39817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8BC62-75FD-4D08-8959-6FBC5EB3D971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4948BE-7B6E-439C-8574-0444FFAF69E0}"/>
                </a:ext>
              </a:extLst>
            </p:cNvPr>
            <p:cNvSpPr txBox="1"/>
            <p:nvPr/>
          </p:nvSpPr>
          <p:spPr>
            <a:xfrm>
              <a:off x="943394" y="3688973"/>
              <a:ext cx="3332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개발 후기 및 느낀 점</a:t>
              </a:r>
            </a:p>
          </p:txBody>
        </p:sp>
      </p:grpSp>
      <p:pic>
        <p:nvPicPr>
          <p:cNvPr id="1026" name="Picture 2" descr="기로에 선 국내 전기차 시장, 전기차 경쟁력이 떨어진다?">
            <a:extLst>
              <a:ext uri="{FF2B5EF4-FFF2-40B4-BE49-F238E27FC236}">
                <a16:creationId xmlns:a16="http://schemas.microsoft.com/office/drawing/2014/main" id="{F92D3B73-DC34-4F0F-BEF8-4C150466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381" y="1461100"/>
            <a:ext cx="6675620" cy="54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290830" y="1946587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611624" y="2746807"/>
            <a:ext cx="6998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</a:rPr>
              <a:t>감사합니다</a:t>
            </a:r>
            <a:r>
              <a:rPr lang="en-US" altLang="ko-KR" sz="96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</a:rPr>
              <a:t>.</a:t>
            </a:r>
            <a:endParaRPr lang="ko-KR" altLang="en-US" sz="9600" b="1" i="1" dirty="0">
              <a:solidFill>
                <a:schemeClr val="accent6">
                  <a:lumMod val="40000"/>
                  <a:lumOff val="6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756547-57C4-48B5-B006-2703111069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9325" y="3239577"/>
            <a:ext cx="913135" cy="1846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67036B-3C77-478F-B16E-D6F08B241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7878" y="1321899"/>
            <a:ext cx="1464708" cy="9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-1" y="0"/>
            <a:ext cx="62508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359764" y="710446"/>
            <a:ext cx="351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</a:rPr>
              <a:t>기획 배경 및 목표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359764" y="619576"/>
            <a:ext cx="55013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359764" y="1523482"/>
            <a:ext cx="55013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6B5093-6768-4A83-9D60-484B64B3A0A0}"/>
              </a:ext>
            </a:extLst>
          </p:cNvPr>
          <p:cNvSpPr txBox="1"/>
          <p:nvPr/>
        </p:nvSpPr>
        <p:spPr>
          <a:xfrm>
            <a:off x="139908" y="82077"/>
            <a:ext cx="29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&lt;</a:t>
            </a:r>
            <a:r>
              <a:rPr lang="ko-KR" alt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프로젝트 개요</a:t>
            </a:r>
            <a:r>
              <a:rPr lang="en-US" altLang="ko-KR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&gt;</a:t>
            </a:r>
            <a:endParaRPr lang="ko-KR" altLang="en-US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9EB849-BD4D-40A3-B071-976786C8A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9" t="24646" r="42459" b="63934"/>
          <a:stretch/>
        </p:blipFill>
        <p:spPr>
          <a:xfrm>
            <a:off x="202366" y="4303549"/>
            <a:ext cx="4781863" cy="783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A92758-12C8-48D8-907E-C40B0CD825B4}"/>
              </a:ext>
            </a:extLst>
          </p:cNvPr>
          <p:cNvSpPr txBox="1"/>
          <p:nvPr/>
        </p:nvSpPr>
        <p:spPr>
          <a:xfrm>
            <a:off x="122037" y="1690188"/>
            <a:ext cx="655819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기획 배경</a:t>
            </a:r>
            <a:r>
              <a:rPr lang="en-US" altLang="ko-KR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</a:p>
          <a:p>
            <a:endParaRPr lang="en-US" altLang="ko-KR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전 세계가 전기차 시장 확대에 노력</a:t>
            </a:r>
            <a:endParaRPr lang="en-US" altLang="ko-KR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en-US" altLang="ko-KR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정부와 기업의 전기차 보급 확대를 위한 정책 추진</a:t>
            </a:r>
            <a:endParaRPr lang="en-US" altLang="ko-KR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en-US" altLang="ko-KR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환경문제로 인한 전기차 관심도 증가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B3DEF0-4807-4E9F-B8DC-C5C1B9E4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5" t="36924" r="28197" b="56503"/>
          <a:stretch/>
        </p:blipFill>
        <p:spPr>
          <a:xfrm>
            <a:off x="178736" y="5297915"/>
            <a:ext cx="7150308" cy="4507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02C95C-0F82-49CD-85BC-A7D52E858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0" t="44430" r="29549" b="46885"/>
          <a:stretch/>
        </p:blipFill>
        <p:spPr>
          <a:xfrm>
            <a:off x="202366" y="5933892"/>
            <a:ext cx="7015397" cy="5956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E13E96-59E7-48E8-B2A1-40DC376D4165}"/>
              </a:ext>
            </a:extLst>
          </p:cNvPr>
          <p:cNvSpPr txBox="1"/>
          <p:nvPr/>
        </p:nvSpPr>
        <p:spPr>
          <a:xfrm>
            <a:off x="6802274" y="1731458"/>
            <a:ext cx="50382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400" b="1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프로젝트 목표</a:t>
            </a:r>
            <a:r>
              <a:rPr lang="en-US" altLang="ko-KR" sz="2400" b="1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)</a:t>
            </a:r>
          </a:p>
          <a:p>
            <a:endParaRPr lang="en-US" altLang="ko-KR" sz="2400" b="1" dirty="0">
              <a:solidFill>
                <a:schemeClr val="accent1"/>
              </a:solidFill>
              <a:latin typeface="Bahnschrift SemiBold" panose="020B0502040204020203" pitchFamily="34" charset="0"/>
            </a:endParaRPr>
          </a:p>
          <a:p>
            <a:r>
              <a:rPr lang="ko-KR" altLang="en-US" sz="2800" b="1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전기차 관련 </a:t>
            </a:r>
            <a:r>
              <a:rPr lang="ko-KR" altLang="en-US" sz="28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현황</a:t>
            </a:r>
            <a:r>
              <a:rPr lang="ko-KR" altLang="en-US" sz="2800" b="1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과 </a:t>
            </a:r>
            <a:endParaRPr lang="en-US" altLang="ko-KR" sz="2800" b="1" dirty="0">
              <a:solidFill>
                <a:schemeClr val="accent1"/>
              </a:solidFill>
              <a:latin typeface="Bahnschrift SemiBold" panose="020B0502040204020203" pitchFamily="34" charset="0"/>
            </a:endParaRPr>
          </a:p>
          <a:p>
            <a:r>
              <a:rPr lang="ko-KR" altLang="en-US" sz="2800" b="1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전기차의 </a:t>
            </a:r>
            <a:r>
              <a:rPr lang="ko-KR" altLang="en-US" sz="28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경제성</a:t>
            </a:r>
            <a:r>
              <a:rPr lang="ko-KR" altLang="en-US" sz="2800" b="1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 및 </a:t>
            </a:r>
            <a:r>
              <a:rPr lang="ko-KR" altLang="en-US" sz="2800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편의성</a:t>
            </a:r>
            <a:r>
              <a:rPr lang="ko-KR" altLang="en-US" sz="2800" b="1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에</a:t>
            </a:r>
            <a:endParaRPr lang="en-US" altLang="ko-KR" sz="2800" b="1" dirty="0">
              <a:solidFill>
                <a:schemeClr val="accent1"/>
              </a:solidFill>
              <a:latin typeface="Bahnschrift SemiBold" panose="020B0502040204020203" pitchFamily="34" charset="0"/>
            </a:endParaRPr>
          </a:p>
          <a:p>
            <a:r>
              <a:rPr lang="ko-KR" altLang="en-US" sz="2800" b="1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관련된 문제점을 분석</a:t>
            </a: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127189" y="215313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</a:rPr>
              <a:t>구성원 및 역할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291430" y="338424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프로젝트 개요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375F1-E3CB-4FA0-B1B8-8984588C2863}"/>
              </a:ext>
            </a:extLst>
          </p:cNvPr>
          <p:cNvSpPr txBox="1"/>
          <p:nvPr/>
        </p:nvSpPr>
        <p:spPr>
          <a:xfrm>
            <a:off x="202865" y="1564373"/>
            <a:ext cx="1178626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-apple-system"/>
              </a:rPr>
              <a:t>&lt;</a:t>
            </a:r>
            <a:r>
              <a:rPr lang="ko-KR" altLang="en-US" sz="2400" b="1" dirty="0" err="1">
                <a:solidFill>
                  <a:schemeClr val="accent1"/>
                </a:solidFill>
                <a:latin typeface="-apple-system"/>
              </a:rPr>
              <a:t>천준</a:t>
            </a:r>
            <a:r>
              <a:rPr lang="en-US" altLang="ko-KR" sz="2400" b="1" dirty="0">
                <a:solidFill>
                  <a:schemeClr val="accent1"/>
                </a:solidFill>
                <a:latin typeface="-apple-system"/>
              </a:rPr>
              <a:t>&gt; </a:t>
            </a:r>
          </a:p>
          <a:p>
            <a:r>
              <a:rPr lang="ko-KR" altLang="en-US" sz="1600" dirty="0">
                <a:solidFill>
                  <a:schemeClr val="accent1"/>
                </a:solidFill>
                <a:latin typeface="-apple-system"/>
              </a:rPr>
              <a:t>연도별</a:t>
            </a:r>
            <a:r>
              <a:rPr lang="en-US" altLang="ko-KR" sz="1600" dirty="0">
                <a:solidFill>
                  <a:schemeClr val="accent1"/>
                </a:solidFill>
                <a:latin typeface="-apple-system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latin typeface="-apple-system"/>
              </a:rPr>
              <a:t>세계 국가별 전기자동차 </a:t>
            </a:r>
            <a:r>
              <a:rPr lang="en-US" altLang="ko-KR" sz="1600" dirty="0">
                <a:solidFill>
                  <a:schemeClr val="accent1"/>
                </a:solidFill>
                <a:latin typeface="-apple-system"/>
              </a:rPr>
              <a:t>Google </a:t>
            </a:r>
            <a:r>
              <a:rPr lang="ko-KR" altLang="en-US" sz="1600" dirty="0" err="1">
                <a:solidFill>
                  <a:schemeClr val="accent1"/>
                </a:solidFill>
                <a:latin typeface="-apple-system"/>
              </a:rPr>
              <a:t>검색량</a:t>
            </a:r>
            <a:r>
              <a:rPr lang="ko-KR" altLang="en-US" sz="1600" dirty="0">
                <a:solidFill>
                  <a:schemeClr val="accent1"/>
                </a:solidFill>
                <a:latin typeface="-apple-system"/>
              </a:rPr>
              <a:t> 추이 변화 분석 및 한국의 전기자동차 </a:t>
            </a:r>
            <a:r>
              <a:rPr lang="ko-KR" altLang="en-US" sz="1600" dirty="0" err="1">
                <a:solidFill>
                  <a:schemeClr val="accent1"/>
                </a:solidFill>
                <a:latin typeface="-apple-system"/>
              </a:rPr>
              <a:t>검색량</a:t>
            </a:r>
            <a:r>
              <a:rPr lang="ko-KR" altLang="en-US" sz="1600" dirty="0">
                <a:solidFill>
                  <a:schemeClr val="accent1"/>
                </a:solidFill>
                <a:latin typeface="-apple-system"/>
              </a:rPr>
              <a:t> 추이 분석</a:t>
            </a:r>
            <a:r>
              <a:rPr lang="en-US" altLang="ko-KR" sz="1600" dirty="0">
                <a:solidFill>
                  <a:schemeClr val="accent1"/>
                </a:solidFill>
                <a:latin typeface="-apple-system"/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  <a:latin typeface="-apple-system"/>
              </a:rPr>
              <a:t>최종 발표</a:t>
            </a:r>
          </a:p>
          <a:p>
            <a:pPr algn="l"/>
            <a:endParaRPr lang="en-US" altLang="ko-KR" sz="2400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r>
              <a:rPr lang="en-US" altLang="ko-KR" sz="2400" b="1" dirty="0">
                <a:solidFill>
                  <a:schemeClr val="accent1"/>
                </a:solidFill>
                <a:latin typeface="-apple-system"/>
              </a:rPr>
              <a:t>&lt;</a:t>
            </a:r>
            <a:r>
              <a:rPr lang="ko-KR" altLang="en-US" sz="2400" b="1" dirty="0" err="1">
                <a:solidFill>
                  <a:schemeClr val="accent1"/>
                </a:solidFill>
                <a:latin typeface="-apple-system"/>
              </a:rPr>
              <a:t>홍효석</a:t>
            </a:r>
            <a:r>
              <a:rPr lang="en-US" altLang="ko-KR" sz="2400" b="1" dirty="0">
                <a:solidFill>
                  <a:schemeClr val="accent1"/>
                </a:solidFill>
                <a:latin typeface="-apple-system"/>
              </a:rPr>
              <a:t>(</a:t>
            </a:r>
            <a:r>
              <a:rPr lang="ko-KR" altLang="en-US" sz="2400" b="1" dirty="0">
                <a:solidFill>
                  <a:schemeClr val="accent1"/>
                </a:solidFill>
                <a:latin typeface="-apple-system"/>
              </a:rPr>
              <a:t>조장</a:t>
            </a:r>
            <a:r>
              <a:rPr lang="en-US" altLang="ko-KR" sz="2400" b="1" dirty="0">
                <a:solidFill>
                  <a:schemeClr val="accent1"/>
                </a:solidFill>
                <a:latin typeface="-apple-system"/>
              </a:rPr>
              <a:t>)&gt;</a:t>
            </a:r>
          </a:p>
          <a:p>
            <a:r>
              <a:rPr lang="ko-KR" altLang="en-US" sz="1600" dirty="0">
                <a:solidFill>
                  <a:schemeClr val="accent1"/>
                </a:solidFill>
                <a:latin typeface="-apple-system"/>
              </a:rPr>
              <a:t>한국의 전기자동차 증가추세 및 전국의 지역별 충전소 현황과 전기차 등록대수 현황 분석 </a:t>
            </a:r>
            <a:r>
              <a:rPr lang="en-US" altLang="ko-KR" sz="1600" dirty="0">
                <a:solidFill>
                  <a:schemeClr val="accent1"/>
                </a:solidFill>
                <a:latin typeface="-apple-system"/>
              </a:rPr>
              <a:t>, Portfolio</a:t>
            </a:r>
            <a:r>
              <a:rPr lang="ko-KR" altLang="en-US" sz="1600" dirty="0">
                <a:solidFill>
                  <a:schemeClr val="accent1"/>
                </a:solidFill>
                <a:latin typeface="-apple-system"/>
              </a:rPr>
              <a:t> 작성</a:t>
            </a:r>
          </a:p>
          <a:p>
            <a:pPr algn="l"/>
            <a:endParaRPr lang="en-US" altLang="ko-KR" sz="2400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pPr algn="l"/>
            <a:r>
              <a:rPr lang="en-US" altLang="ko-KR" sz="2400" b="1" i="0" dirty="0">
                <a:solidFill>
                  <a:schemeClr val="accent1"/>
                </a:solidFill>
                <a:effectLst/>
                <a:latin typeface="-apple-system"/>
              </a:rPr>
              <a:t>&lt;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-apple-system"/>
              </a:rPr>
              <a:t>권미숙</a:t>
            </a:r>
            <a:r>
              <a:rPr lang="en-US" altLang="ko-KR" sz="2400" b="1" i="0" dirty="0">
                <a:solidFill>
                  <a:schemeClr val="accent1"/>
                </a:solidFill>
                <a:effectLst/>
                <a:latin typeface="-apple-system"/>
              </a:rPr>
              <a:t>&gt;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endParaRPr lang="en-US" altLang="ko-KR" sz="2400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pPr algn="l"/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전국 휴게소의 전기차 충전소 현황 분석 및 고속도로 주유소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/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휴게소 매출 규모와 충전기수의 상관성 분석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, 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기획안 및 </a:t>
            </a:r>
            <a:r>
              <a:rPr lang="en-US" altLang="ko-KR" sz="1600" dirty="0">
                <a:solidFill>
                  <a:schemeClr val="accent1"/>
                </a:solidFill>
                <a:latin typeface="-apple-system"/>
              </a:rPr>
              <a:t>WBS </a:t>
            </a:r>
            <a:r>
              <a:rPr lang="ko-KR" altLang="en-US" sz="1600" dirty="0">
                <a:solidFill>
                  <a:schemeClr val="accent1"/>
                </a:solidFill>
                <a:latin typeface="-apple-system"/>
              </a:rPr>
              <a:t>작성</a:t>
            </a:r>
            <a:endParaRPr lang="ko-KR" altLang="en-US" sz="1600" i="0" dirty="0">
              <a:solidFill>
                <a:schemeClr val="accent1"/>
              </a:solidFill>
              <a:effectLst/>
              <a:latin typeface="-apple-system"/>
            </a:endParaRPr>
          </a:p>
          <a:p>
            <a:pPr algn="l"/>
            <a:endParaRPr lang="en-US" altLang="ko-KR" sz="2400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pPr algn="l"/>
            <a:r>
              <a:rPr lang="en-US" altLang="ko-KR" sz="2400" b="1" i="0" dirty="0">
                <a:solidFill>
                  <a:schemeClr val="accent1"/>
                </a:solidFill>
                <a:effectLst/>
                <a:latin typeface="-apple-system"/>
              </a:rPr>
              <a:t>&lt;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-apple-system"/>
              </a:rPr>
              <a:t>김병석</a:t>
            </a:r>
            <a:r>
              <a:rPr lang="en-US" altLang="ko-KR" sz="2400" b="1" i="0" dirty="0">
                <a:solidFill>
                  <a:schemeClr val="accent1"/>
                </a:solidFill>
                <a:effectLst/>
                <a:latin typeface="-apple-system"/>
              </a:rPr>
              <a:t>&gt; </a:t>
            </a:r>
          </a:p>
          <a:p>
            <a:pPr algn="l"/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전기차와 내연기관차의 경제적 분석 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(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차량 </a:t>
            </a:r>
            <a:r>
              <a:rPr lang="ko-KR" altLang="en-US" sz="1600" i="0" dirty="0" err="1">
                <a:solidFill>
                  <a:schemeClr val="accent1"/>
                </a:solidFill>
                <a:effectLst/>
                <a:latin typeface="-apple-system"/>
              </a:rPr>
              <a:t>모델별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 구매금액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, 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보조금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, 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유지비용 등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) , 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기획안 발표</a:t>
            </a:r>
            <a:endParaRPr lang="en-US" altLang="ko-KR" sz="1600" i="0" dirty="0">
              <a:solidFill>
                <a:schemeClr val="accent1"/>
              </a:solidFill>
              <a:effectLst/>
              <a:latin typeface="-apple-system"/>
            </a:endParaRPr>
          </a:p>
          <a:p>
            <a:pPr algn="l"/>
            <a:endParaRPr lang="en-US" altLang="ko-KR" sz="2400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pPr algn="l"/>
            <a:r>
              <a:rPr lang="en-US" altLang="ko-KR" sz="2400" b="1" i="0" dirty="0">
                <a:solidFill>
                  <a:schemeClr val="accent1"/>
                </a:solidFill>
                <a:effectLst/>
                <a:latin typeface="-apple-system"/>
              </a:rPr>
              <a:t>&lt;</a:t>
            </a:r>
            <a:r>
              <a:rPr lang="ko-KR" altLang="en-US" sz="2400" b="1" i="0" dirty="0" err="1">
                <a:solidFill>
                  <a:schemeClr val="accent1"/>
                </a:solidFill>
                <a:effectLst/>
                <a:latin typeface="-apple-system"/>
              </a:rPr>
              <a:t>이우림</a:t>
            </a:r>
            <a:r>
              <a:rPr lang="en-US" altLang="ko-KR" sz="2400" b="1" dirty="0">
                <a:solidFill>
                  <a:schemeClr val="accent1"/>
                </a:solidFill>
                <a:latin typeface="-apple-system"/>
              </a:rPr>
              <a:t>&gt;</a:t>
            </a:r>
          </a:p>
          <a:p>
            <a:pPr algn="l"/>
            <a:r>
              <a:rPr lang="en-US" altLang="ko-KR" sz="1600" i="0" dirty="0" err="1">
                <a:solidFill>
                  <a:schemeClr val="accent1"/>
                </a:solidFill>
                <a:effectLst/>
                <a:latin typeface="-apple-system"/>
              </a:rPr>
              <a:t>Youtube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전기자동차전기세 검색 단어 분석 및 한전 시간대별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/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계절별 충전 </a:t>
            </a:r>
            <a:r>
              <a:rPr lang="ko-KR" altLang="en-US" sz="1600" i="0" dirty="0" err="1">
                <a:solidFill>
                  <a:schemeClr val="accent1"/>
                </a:solidFill>
                <a:effectLst/>
                <a:latin typeface="-apple-system"/>
              </a:rPr>
              <a:t>부하량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, 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시도별 보조금 </a:t>
            </a:r>
            <a:r>
              <a:rPr lang="ko-KR" altLang="en-US" sz="1600" i="0" dirty="0" err="1">
                <a:solidFill>
                  <a:schemeClr val="accent1"/>
                </a:solidFill>
                <a:effectLst/>
                <a:latin typeface="-apple-system"/>
              </a:rPr>
              <a:t>접수율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 분석 </a:t>
            </a:r>
            <a:r>
              <a:rPr lang="en-US" altLang="ko-KR" sz="1600" i="0" dirty="0">
                <a:solidFill>
                  <a:schemeClr val="accent1"/>
                </a:solidFill>
                <a:effectLst/>
                <a:latin typeface="-apple-system"/>
              </a:rPr>
              <a:t>, 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최종 </a:t>
            </a:r>
            <a:r>
              <a:rPr lang="ko-KR" altLang="en-US" sz="1600" i="0" dirty="0" err="1">
                <a:solidFill>
                  <a:schemeClr val="accent1"/>
                </a:solidFill>
                <a:effectLst/>
                <a:latin typeface="-apple-system"/>
              </a:rPr>
              <a:t>작업물</a:t>
            </a:r>
            <a:r>
              <a:rPr lang="ko-KR" altLang="en-US" sz="1600" i="0" dirty="0">
                <a:solidFill>
                  <a:schemeClr val="accent1"/>
                </a:solidFill>
                <a:effectLst/>
                <a:latin typeface="-apple-system"/>
              </a:rPr>
              <a:t> 병합</a:t>
            </a:r>
          </a:p>
          <a:p>
            <a:pPr algn="l"/>
            <a:endParaRPr lang="en-US" altLang="ko-KR" sz="2400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pPr algn="l"/>
            <a:endParaRPr lang="en-US" altLang="ko-KR" sz="2400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45188" y="215314"/>
            <a:ext cx="773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전기자동차 </a:t>
            </a:r>
            <a:r>
              <a:rPr lang="en-US" altLang="ko-KR" sz="36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Google </a:t>
            </a:r>
            <a:r>
              <a:rPr lang="ko-KR" altLang="en-US" sz="36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검색량</a:t>
            </a:r>
            <a:r>
              <a:rPr lang="ko-KR" altLang="en-US" sz="36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추이 변화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F6F49-F5C4-41E9-BEE4-0A20DAC0B50F}"/>
              </a:ext>
            </a:extLst>
          </p:cNvPr>
          <p:cNvSpPr txBox="1"/>
          <p:nvPr/>
        </p:nvSpPr>
        <p:spPr>
          <a:xfrm>
            <a:off x="198371" y="1292274"/>
            <a:ext cx="11269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accent1"/>
                </a:solidFill>
              </a:rPr>
              <a:t>구글 트랜드에서 제공하는 데이터셋 다운로드 후 분석</a:t>
            </a:r>
            <a:endParaRPr lang="en-US" altLang="ko-KR" sz="2800" b="1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5A08AE-0208-4CE9-94B6-1CE6E132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7" t="28928" r="14057" b="15848"/>
          <a:stretch/>
        </p:blipFill>
        <p:spPr>
          <a:xfrm>
            <a:off x="0" y="2301875"/>
            <a:ext cx="8559384" cy="4217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89A4E1-9EB1-4D42-8AEB-DD3C1DA9B623}"/>
              </a:ext>
            </a:extLst>
          </p:cNvPr>
          <p:cNvSpPr txBox="1"/>
          <p:nvPr/>
        </p:nvSpPr>
        <p:spPr>
          <a:xfrm>
            <a:off x="8559384" y="4716073"/>
            <a:ext cx="34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/>
                </a:solidFill>
              </a:rPr>
              <a:t>2017</a:t>
            </a:r>
            <a:r>
              <a:rPr lang="ko-KR" altLang="en-US" sz="2400" b="1" dirty="0">
                <a:solidFill>
                  <a:schemeClr val="tx2"/>
                </a:solidFill>
              </a:rPr>
              <a:t>년부터 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algn="l"/>
            <a:r>
              <a:rPr lang="ko-KR" altLang="en-US" sz="2400" b="1" dirty="0">
                <a:solidFill>
                  <a:schemeClr val="tx2"/>
                </a:solidFill>
              </a:rPr>
              <a:t>전세계</a:t>
            </a:r>
            <a:r>
              <a:rPr lang="en-US" altLang="ko-KR" sz="2400" b="1" dirty="0">
                <a:solidFill>
                  <a:schemeClr val="tx2"/>
                </a:solidFill>
              </a:rPr>
              <a:t> </a:t>
            </a:r>
            <a:r>
              <a:rPr lang="ko-KR" altLang="en-US" sz="2400" b="1" dirty="0">
                <a:solidFill>
                  <a:schemeClr val="tx2"/>
                </a:solidFill>
              </a:rPr>
              <a:t>전기차 </a:t>
            </a:r>
            <a:r>
              <a:rPr lang="ko-KR" altLang="en-US" sz="2400" b="1" dirty="0" err="1">
                <a:solidFill>
                  <a:schemeClr val="tx2"/>
                </a:solidFill>
              </a:rPr>
              <a:t>검색량이</a:t>
            </a:r>
            <a:r>
              <a:rPr lang="ko-KR" altLang="en-US" sz="2400" b="1" dirty="0">
                <a:solidFill>
                  <a:schemeClr val="tx2"/>
                </a:solidFill>
              </a:rPr>
              <a:t> 증가함을 알 수 있다</a:t>
            </a:r>
            <a:r>
              <a:rPr lang="en-US" altLang="ko-KR" sz="2400" b="1" dirty="0">
                <a:solidFill>
                  <a:schemeClr val="tx2"/>
                </a:solidFill>
              </a:rPr>
              <a:t>.</a:t>
            </a:r>
            <a:r>
              <a:rPr lang="ko-KR" altLang="en-US" sz="2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BFA627-4B1E-43AE-9121-F82ACB7A9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323" y="43179"/>
            <a:ext cx="1464708" cy="941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3D0EEB-44B6-4E40-88EB-52C91BF8E563}"/>
              </a:ext>
            </a:extLst>
          </p:cNvPr>
          <p:cNvSpPr txBox="1"/>
          <p:nvPr/>
        </p:nvSpPr>
        <p:spPr>
          <a:xfrm>
            <a:off x="9345495" y="417404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천준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3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708D56-CB2B-4C38-A73F-EB52AD22D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74" t="16098" r="6973" b="14152"/>
          <a:stretch/>
        </p:blipFill>
        <p:spPr>
          <a:xfrm>
            <a:off x="6316824" y="1144640"/>
            <a:ext cx="5805732" cy="5645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2C97EE-E3F9-485F-A3A9-F9AE460C5955}"/>
              </a:ext>
            </a:extLst>
          </p:cNvPr>
          <p:cNvSpPr txBox="1"/>
          <p:nvPr/>
        </p:nvSpPr>
        <p:spPr>
          <a:xfrm>
            <a:off x="69444" y="1292274"/>
            <a:ext cx="710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tx2"/>
                </a:solidFill>
              </a:rPr>
              <a:t>웹 </a:t>
            </a:r>
            <a:r>
              <a:rPr lang="ko-KR" altLang="en-US" sz="2800" b="1" dirty="0" err="1">
                <a:solidFill>
                  <a:schemeClr val="tx2"/>
                </a:solidFill>
              </a:rPr>
              <a:t>크롤링을</a:t>
            </a:r>
            <a:r>
              <a:rPr lang="ko-KR" altLang="en-US" sz="2800" b="1" dirty="0">
                <a:solidFill>
                  <a:schemeClr val="tx2"/>
                </a:solidFill>
              </a:rPr>
              <a:t> 통한</a:t>
            </a:r>
            <a:r>
              <a:rPr lang="en-US" altLang="ko-KR" sz="2800" b="1" dirty="0">
                <a:solidFill>
                  <a:schemeClr val="tx2"/>
                </a:solidFill>
              </a:rPr>
              <a:t> </a:t>
            </a:r>
            <a:r>
              <a:rPr lang="ko-KR" altLang="en-US" sz="2800" b="1" dirty="0">
                <a:solidFill>
                  <a:schemeClr val="tx2"/>
                </a:solidFill>
              </a:rPr>
              <a:t>데이터 수집 및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1C8BBD-E3CF-4274-BDD4-6B0F2A51F422}"/>
              </a:ext>
            </a:extLst>
          </p:cNvPr>
          <p:cNvSpPr txBox="1"/>
          <p:nvPr/>
        </p:nvSpPr>
        <p:spPr>
          <a:xfrm>
            <a:off x="198371" y="2226379"/>
            <a:ext cx="48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tx2"/>
                </a:solidFill>
              </a:rPr>
              <a:t>대한민국의 전기차에 대한 관심이 증가했음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946B2-EA74-4A49-8F67-0DCC9353932B}"/>
              </a:ext>
            </a:extLst>
          </p:cNvPr>
          <p:cNvSpPr txBox="1"/>
          <p:nvPr/>
        </p:nvSpPr>
        <p:spPr>
          <a:xfrm>
            <a:off x="198371" y="2687487"/>
            <a:ext cx="554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tx2"/>
                </a:solidFill>
              </a:rPr>
              <a:t>하지만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ko-KR" altLang="en-US" b="1" dirty="0">
                <a:solidFill>
                  <a:schemeClr val="tx2"/>
                </a:solidFill>
              </a:rPr>
              <a:t>유럽과 북미 국가들에 비해 아직은 관심도가 부족함을 알 수 있다</a:t>
            </a:r>
            <a:r>
              <a:rPr lang="en-US" altLang="ko-KR" b="1" dirty="0">
                <a:solidFill>
                  <a:schemeClr val="tx2"/>
                </a:solidFill>
              </a:rPr>
              <a:t>.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2C41F2-0657-44FD-A890-561CE5882E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9307" y="67680"/>
            <a:ext cx="1464708" cy="9415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8286A2-EE7A-468E-A7E9-6AF0C9B38AFE}"/>
              </a:ext>
            </a:extLst>
          </p:cNvPr>
          <p:cNvSpPr txBox="1"/>
          <p:nvPr/>
        </p:nvSpPr>
        <p:spPr>
          <a:xfrm>
            <a:off x="1540164" y="252153"/>
            <a:ext cx="6922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전기자동차 </a:t>
            </a:r>
            <a:r>
              <a:rPr lang="en-US" altLang="ko-KR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Google  </a:t>
            </a:r>
            <a:r>
              <a:rPr lang="ko-KR" altLang="en-US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한국의 </a:t>
            </a:r>
            <a:r>
              <a:rPr lang="ko-KR" altLang="en-US" sz="28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검색량</a:t>
            </a:r>
            <a:r>
              <a:rPr lang="ko-KR" altLang="en-US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추이 변화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D99619-0CDF-4D1E-915B-03FB270F72F1}"/>
              </a:ext>
            </a:extLst>
          </p:cNvPr>
          <p:cNvSpPr txBox="1"/>
          <p:nvPr/>
        </p:nvSpPr>
        <p:spPr>
          <a:xfrm>
            <a:off x="8384442" y="375263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천준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7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F53864A-8942-4C2D-B158-435E79CA7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3" t="31701" r="2532" b="10476"/>
          <a:stretch/>
        </p:blipFill>
        <p:spPr>
          <a:xfrm>
            <a:off x="3021705" y="2334825"/>
            <a:ext cx="6148589" cy="36552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97F83A-4257-407E-96B0-27831CD1B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2" t="29660" r="43445" b="18629"/>
          <a:stretch/>
        </p:blipFill>
        <p:spPr>
          <a:xfrm>
            <a:off x="2391016" y="1829581"/>
            <a:ext cx="6779278" cy="43671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92C8A87-DDD8-469A-8A3A-D15B163743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323" y="43179"/>
            <a:ext cx="1464708" cy="941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9C5219-16E8-499E-BC1A-058A7FCE07B6}"/>
              </a:ext>
            </a:extLst>
          </p:cNvPr>
          <p:cNvSpPr txBox="1"/>
          <p:nvPr/>
        </p:nvSpPr>
        <p:spPr>
          <a:xfrm>
            <a:off x="1546817" y="252153"/>
            <a:ext cx="5896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Youtube</a:t>
            </a:r>
            <a:r>
              <a:rPr lang="en-US" altLang="ko-KR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ko-KR" altLang="en-US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전기자동차전기세 검색 단어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0DAE91-7433-4C16-B7A9-A362689ACB49}"/>
              </a:ext>
            </a:extLst>
          </p:cNvPr>
          <p:cNvSpPr txBox="1"/>
          <p:nvPr/>
        </p:nvSpPr>
        <p:spPr>
          <a:xfrm>
            <a:off x="7311422" y="405011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이우림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51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D5AD26-B3F4-4E40-BF04-A44E843CD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" t="31580" r="52704" b="18843"/>
          <a:stretch/>
        </p:blipFill>
        <p:spPr>
          <a:xfrm>
            <a:off x="198371" y="1893365"/>
            <a:ext cx="6065059" cy="4380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87584-5310-4EE4-B0BE-349129AEB418}"/>
              </a:ext>
            </a:extLst>
          </p:cNvPr>
          <p:cNvSpPr txBox="1"/>
          <p:nvPr/>
        </p:nvSpPr>
        <p:spPr>
          <a:xfrm>
            <a:off x="465424" y="6343770"/>
            <a:ext cx="957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국토 교통부 </a:t>
            </a:r>
            <a:r>
              <a:rPr lang="en-US" altLang="ko-KR" sz="14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: </a:t>
            </a:r>
            <a:r>
              <a:rPr lang="ko-KR" altLang="en-US" sz="14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연도별  </a:t>
            </a:r>
            <a:r>
              <a:rPr lang="ko-KR" altLang="en-US" sz="1400" dirty="0" err="1">
                <a:solidFill>
                  <a:schemeClr val="accent1"/>
                </a:solidFill>
                <a:latin typeface="Bahnschrift SemiBold" panose="020B0502040204020203" pitchFamily="34" charset="0"/>
              </a:rPr>
              <a:t>연료별</a:t>
            </a:r>
            <a:r>
              <a:rPr lang="ko-KR" altLang="en-US" sz="14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 자동차 등록 현황</a:t>
            </a:r>
            <a:r>
              <a:rPr lang="en-US" altLang="ko-KR" sz="14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1400" dirty="0">
              <a:solidFill>
                <a:schemeClr val="accent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1D5346-6316-4E0A-8D5F-111CE40AC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" t="41530" r="54016" b="15847"/>
          <a:stretch/>
        </p:blipFill>
        <p:spPr>
          <a:xfrm>
            <a:off x="198370" y="1823935"/>
            <a:ext cx="6659630" cy="45768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BE4F29-8236-44D8-9DDB-9F425026A0E1}"/>
              </a:ext>
            </a:extLst>
          </p:cNvPr>
          <p:cNvSpPr txBox="1"/>
          <p:nvPr/>
        </p:nvSpPr>
        <p:spPr>
          <a:xfrm>
            <a:off x="78793" y="1300497"/>
            <a:ext cx="368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&lt;</a:t>
            </a:r>
            <a:r>
              <a:rPr lang="ko-KR" altLang="en-US" b="1" dirty="0">
                <a:solidFill>
                  <a:schemeClr val="accent1"/>
                </a:solidFill>
              </a:rPr>
              <a:t>연도별 전기차 비율 그래프</a:t>
            </a:r>
            <a:r>
              <a:rPr lang="en-US" altLang="ko-KR" b="1" dirty="0">
                <a:solidFill>
                  <a:schemeClr val="accent1"/>
                </a:solidFill>
              </a:rPr>
              <a:t>&gt;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5A5DC-247A-4BD7-9415-E6181C2244AA}"/>
              </a:ext>
            </a:extLst>
          </p:cNvPr>
          <p:cNvSpPr txBox="1"/>
          <p:nvPr/>
        </p:nvSpPr>
        <p:spPr>
          <a:xfrm>
            <a:off x="6956554" y="4688982"/>
            <a:ext cx="4560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2016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년부터 전기차 비율이 급격히 증가하고 있음을 </a:t>
            </a:r>
            <a:endParaRPr lang="en-US" altLang="ko-KR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알 수 있음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679A69-1D05-4939-96F7-69C5D16476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323" y="43179"/>
            <a:ext cx="1464708" cy="9415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B220DA-7AF7-4DE0-A22A-B0F50C1F58F5}"/>
              </a:ext>
            </a:extLst>
          </p:cNvPr>
          <p:cNvSpPr txBox="1"/>
          <p:nvPr/>
        </p:nvSpPr>
        <p:spPr>
          <a:xfrm>
            <a:off x="1621462" y="276869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국내 전기차 등록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A8ADC-AACF-4541-8A33-8F939C5A8B97}"/>
              </a:ext>
            </a:extLst>
          </p:cNvPr>
          <p:cNvSpPr txBox="1"/>
          <p:nvPr/>
        </p:nvSpPr>
        <p:spPr>
          <a:xfrm>
            <a:off x="4785596" y="429208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홍효석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9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65791CA-5AEB-459C-A847-CD3B0CC4F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5" t="23652" r="72117" b="18367"/>
          <a:stretch/>
        </p:blipFill>
        <p:spPr>
          <a:xfrm>
            <a:off x="164307" y="4661255"/>
            <a:ext cx="2280269" cy="19445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9CADC8-1703-4DA0-BB3C-807C5FD11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2" t="20638" r="71301" b="21088"/>
          <a:stretch/>
        </p:blipFill>
        <p:spPr>
          <a:xfrm>
            <a:off x="164307" y="2402631"/>
            <a:ext cx="2358024" cy="18521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0F36-E80C-44F3-9E5A-D33F42DB0753}"/>
              </a:ext>
            </a:extLst>
          </p:cNvPr>
          <p:cNvSpPr txBox="1"/>
          <p:nvPr/>
        </p:nvSpPr>
        <p:spPr>
          <a:xfrm>
            <a:off x="198371" y="338424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</a:rPr>
              <a:t>&lt;</a:t>
            </a:r>
            <a:r>
              <a:rPr lang="ko-KR" altLang="en-US" sz="2000" b="1" spc="-300" dirty="0">
                <a:solidFill>
                  <a:schemeClr val="bg1"/>
                </a:solidFill>
              </a:rPr>
              <a:t>프로세싱</a:t>
            </a:r>
            <a:r>
              <a:rPr lang="en-US" altLang="ko-KR" sz="2000" b="1" spc="-300" dirty="0">
                <a:solidFill>
                  <a:schemeClr val="bg1"/>
                </a:solidFill>
              </a:rPr>
              <a:t>&gt;</a:t>
            </a:r>
            <a:endParaRPr lang="ko-KR" altLang="en-US" sz="2000" b="1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C97EE-E3F9-485F-A3A9-F9AE460C5955}"/>
              </a:ext>
            </a:extLst>
          </p:cNvPr>
          <p:cNvSpPr txBox="1"/>
          <p:nvPr/>
        </p:nvSpPr>
        <p:spPr>
          <a:xfrm>
            <a:off x="0" y="1153774"/>
            <a:ext cx="710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tx2"/>
                </a:solidFill>
              </a:rPr>
              <a:t>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87584-5310-4EE4-B0BE-349129AEB418}"/>
              </a:ext>
            </a:extLst>
          </p:cNvPr>
          <p:cNvSpPr txBox="1"/>
          <p:nvPr/>
        </p:nvSpPr>
        <p:spPr>
          <a:xfrm>
            <a:off x="0" y="1555254"/>
            <a:ext cx="95752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국토 교통부 보도 자료 </a:t>
            </a:r>
            <a:r>
              <a:rPr lang="en-US" altLang="ko-KR" sz="11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: </a:t>
            </a:r>
            <a:r>
              <a:rPr lang="ko-KR" altLang="en-US" sz="11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시도별</a:t>
            </a:r>
            <a:r>
              <a:rPr lang="en-US" altLang="ko-KR" sz="11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, </a:t>
            </a:r>
            <a:r>
              <a:rPr lang="ko-KR" altLang="en-US" sz="1100" dirty="0" err="1">
                <a:solidFill>
                  <a:schemeClr val="accent1"/>
                </a:solidFill>
                <a:latin typeface="Bahnschrift SemiBold" panose="020B0502040204020203" pitchFamily="34" charset="0"/>
              </a:rPr>
              <a:t>연료별</a:t>
            </a:r>
            <a:r>
              <a:rPr lang="ko-KR" altLang="en-US" sz="11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 차량 등록 현황 </a:t>
            </a:r>
            <a:endParaRPr lang="en-US" altLang="ko-KR" sz="1100" dirty="0">
              <a:solidFill>
                <a:schemeClr val="accent1"/>
              </a:solidFill>
              <a:latin typeface="Bahnschrift SemiBold" panose="020B0502040204020203" pitchFamily="34" charset="0"/>
            </a:endParaRPr>
          </a:p>
          <a:p>
            <a:r>
              <a:rPr lang="ko-KR" altLang="en-US" sz="11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한국전력 공사 </a:t>
            </a:r>
            <a:r>
              <a:rPr lang="en-US" altLang="ko-KR" sz="11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: </a:t>
            </a:r>
            <a:r>
              <a:rPr lang="ko-KR" altLang="en-US" sz="11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지역별 전기차 충전소 현황</a:t>
            </a:r>
            <a:endParaRPr lang="en-US" altLang="ko-KR" sz="1100" dirty="0">
              <a:solidFill>
                <a:schemeClr val="accent1"/>
              </a:solidFill>
              <a:latin typeface="Bahnschrift SemiBold" panose="020B0502040204020203" pitchFamily="34" charset="0"/>
            </a:endParaRPr>
          </a:p>
          <a:p>
            <a:r>
              <a:rPr lang="ko-KR" altLang="en-US" sz="11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환경부 전기자동차 충전기 보급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34F3E-00DB-480C-87F4-A41EA94A0A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4" t="14694" r="51556" b="9251"/>
          <a:stretch/>
        </p:blipFill>
        <p:spPr>
          <a:xfrm>
            <a:off x="147531" y="2402631"/>
            <a:ext cx="2820211" cy="1872583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3DA69FB-2A06-464B-B034-B35DDFB148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504699"/>
              </p:ext>
            </p:extLst>
          </p:nvPr>
        </p:nvGraphicFramePr>
        <p:xfrm>
          <a:off x="2887017" y="3845552"/>
          <a:ext cx="914401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5" imgW="1083600" imgH="392040" progId="Package">
                  <p:embed/>
                </p:oleObj>
              </mc:Choice>
              <mc:Fallback>
                <p:oleObj name="포장기 셸 개체" showAsIcon="1" r:id="rId5" imgW="1083600" imgH="392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87017" y="3845552"/>
                        <a:ext cx="914401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5AF12BE-5768-4F52-9B71-304AE4DD6E10}"/>
              </a:ext>
            </a:extLst>
          </p:cNvPr>
          <p:cNvSpPr txBox="1"/>
          <p:nvPr/>
        </p:nvSpPr>
        <p:spPr>
          <a:xfrm>
            <a:off x="120764" y="2086388"/>
            <a:ext cx="3322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&lt;</a:t>
            </a:r>
            <a:r>
              <a:rPr lang="ko-KR" altLang="en-US" sz="1100" b="1" dirty="0">
                <a:solidFill>
                  <a:schemeClr val="accent1"/>
                </a:solidFill>
              </a:rPr>
              <a:t>지역별 전기차 등록 수 </a:t>
            </a:r>
            <a:r>
              <a:rPr lang="en-US" altLang="ko-KR" sz="1100" b="1" dirty="0">
                <a:solidFill>
                  <a:schemeClr val="accent1"/>
                </a:solidFill>
              </a:rPr>
              <a:t>Folium</a:t>
            </a:r>
            <a:r>
              <a:rPr lang="ko-KR" altLang="en-US" sz="1100" b="1" dirty="0">
                <a:solidFill>
                  <a:schemeClr val="accent1"/>
                </a:solidFill>
              </a:rPr>
              <a:t>을 통해 시각화</a:t>
            </a:r>
            <a:r>
              <a:rPr lang="en-US" altLang="ko-KR" sz="1100" b="1" dirty="0">
                <a:solidFill>
                  <a:schemeClr val="accent1"/>
                </a:solidFill>
              </a:rPr>
              <a:t>&gt;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CCE1D5-CBB9-4AA3-A736-6B85CCA170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58" t="12564" r="52628" b="10612"/>
          <a:stretch/>
        </p:blipFill>
        <p:spPr>
          <a:xfrm>
            <a:off x="148343" y="4661255"/>
            <a:ext cx="2808580" cy="20699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2EE2A-70E4-40EF-90ED-0D6F111DDCDF}"/>
              </a:ext>
            </a:extLst>
          </p:cNvPr>
          <p:cNvSpPr txBox="1"/>
          <p:nvPr/>
        </p:nvSpPr>
        <p:spPr>
          <a:xfrm>
            <a:off x="120763" y="4362096"/>
            <a:ext cx="351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&lt;</a:t>
            </a:r>
            <a:r>
              <a:rPr lang="ko-KR" altLang="en-US" sz="1100" b="1" dirty="0">
                <a:solidFill>
                  <a:schemeClr val="accent1"/>
                </a:solidFill>
              </a:rPr>
              <a:t>지역별 충전소 등록 수 </a:t>
            </a:r>
            <a:r>
              <a:rPr lang="en-US" altLang="ko-KR" sz="1100" b="1" dirty="0">
                <a:solidFill>
                  <a:schemeClr val="accent1"/>
                </a:solidFill>
              </a:rPr>
              <a:t>Folium</a:t>
            </a:r>
            <a:r>
              <a:rPr lang="ko-KR" altLang="en-US" sz="1100" b="1" dirty="0">
                <a:solidFill>
                  <a:schemeClr val="accent1"/>
                </a:solidFill>
              </a:rPr>
              <a:t>을 통해 시각화 </a:t>
            </a:r>
            <a:r>
              <a:rPr lang="en-US" altLang="ko-KR" sz="1100" b="1" dirty="0">
                <a:solidFill>
                  <a:schemeClr val="accent1"/>
                </a:solidFill>
              </a:rPr>
              <a:t>&gt;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9B872B43-0EC5-4FFF-B7D8-4A80BEA45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905815"/>
              </p:ext>
            </p:extLst>
          </p:nvPr>
        </p:nvGraphicFramePr>
        <p:xfrm>
          <a:off x="2747318" y="6339084"/>
          <a:ext cx="11938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8" imgW="1193400" imgH="392040" progId="Package">
                  <p:embed/>
                </p:oleObj>
              </mc:Choice>
              <mc:Fallback>
                <p:oleObj name="포장기 셸 개체" showAsIcon="1" r:id="rId8" imgW="1193400" imgH="392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47318" y="6339084"/>
                        <a:ext cx="119380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874BF654-58D3-4123-9232-A57DDB706C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46" t="34694" r="68240" b="6123"/>
          <a:stretch/>
        </p:blipFill>
        <p:spPr>
          <a:xfrm>
            <a:off x="5050298" y="1224299"/>
            <a:ext cx="4781091" cy="35197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6AF3DF-E068-4CB7-B8CD-7B93313018DE}"/>
              </a:ext>
            </a:extLst>
          </p:cNvPr>
          <p:cNvSpPr txBox="1"/>
          <p:nvPr/>
        </p:nvSpPr>
        <p:spPr>
          <a:xfrm>
            <a:off x="5043551" y="4919396"/>
            <a:ext cx="6542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>
                <a:solidFill>
                  <a:schemeClr val="tx2"/>
                </a:solidFill>
              </a:rPr>
              <a:t>제주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대구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울산 등의 지역에 충전소가 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algn="l"/>
            <a:r>
              <a:rPr lang="ko-KR" altLang="en-US" sz="2400" b="1" dirty="0">
                <a:solidFill>
                  <a:schemeClr val="tx2"/>
                </a:solidFill>
              </a:rPr>
              <a:t>할당해야 하는 전기차의 수가 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algn="l"/>
            <a:r>
              <a:rPr lang="ko-KR" altLang="en-US" sz="2400" b="1" dirty="0">
                <a:solidFill>
                  <a:schemeClr val="tx2"/>
                </a:solidFill>
              </a:rPr>
              <a:t>매우 높으며</a:t>
            </a:r>
            <a:r>
              <a:rPr lang="en-US" altLang="ko-KR" sz="2400" b="1" dirty="0">
                <a:solidFill>
                  <a:schemeClr val="tx2"/>
                </a:solidFill>
              </a:rPr>
              <a:t>(40</a:t>
            </a:r>
            <a:r>
              <a:rPr lang="ko-KR" altLang="en-US" sz="2400" b="1" dirty="0">
                <a:solidFill>
                  <a:schemeClr val="tx2"/>
                </a:solidFill>
              </a:rPr>
              <a:t>대 이상</a:t>
            </a:r>
            <a:r>
              <a:rPr lang="en-US" altLang="ko-KR" sz="2400" b="1" dirty="0">
                <a:solidFill>
                  <a:schemeClr val="tx2"/>
                </a:solidFill>
              </a:rPr>
              <a:t>), </a:t>
            </a:r>
            <a:r>
              <a:rPr lang="ko-KR" altLang="en-US" sz="2400" b="1" dirty="0">
                <a:solidFill>
                  <a:schemeClr val="tx2"/>
                </a:solidFill>
              </a:rPr>
              <a:t>위와 같은 지역에 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algn="l"/>
            <a:r>
              <a:rPr lang="ko-KR" altLang="en-US" sz="2400" b="1" dirty="0">
                <a:solidFill>
                  <a:schemeClr val="tx2"/>
                </a:solidFill>
              </a:rPr>
              <a:t>충전소 확대가 필요함을 알 수 있다</a:t>
            </a:r>
            <a:r>
              <a:rPr lang="en-US" altLang="ko-KR" sz="2400" b="1" dirty="0">
                <a:solidFill>
                  <a:schemeClr val="tx2"/>
                </a:solidFill>
              </a:rPr>
              <a:t>.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12C9AE0-9691-4CC0-8BB6-6DFA2548587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45" y="35851"/>
            <a:ext cx="1018384" cy="10183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14C7B7-1924-41F6-B628-E29CA2D213A0}"/>
              </a:ext>
            </a:extLst>
          </p:cNvPr>
          <p:cNvSpPr txBox="1"/>
          <p:nvPr/>
        </p:nvSpPr>
        <p:spPr>
          <a:xfrm>
            <a:off x="1546817" y="252153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지역별 전기차 등록 및 충전소 현황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9A1AE9-FD12-4C44-A122-50846C2A6E9D}"/>
              </a:ext>
            </a:extLst>
          </p:cNvPr>
          <p:cNvSpPr txBox="1"/>
          <p:nvPr/>
        </p:nvSpPr>
        <p:spPr>
          <a:xfrm>
            <a:off x="6390435" y="433364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(</a:t>
            </a:r>
            <a:r>
              <a:rPr lang="ko-KR" altLang="en-US" sz="2000" b="1" spc="-3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홍효석</a:t>
            </a:r>
            <a:r>
              <a:rPr lang="en-US" altLang="ko-KR" sz="2000" b="1" spc="-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</a:t>
            </a:r>
            <a:endParaRPr lang="ko-KR" altLang="en-US" sz="2000" b="1" spc="-3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2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1188</Words>
  <Application>Microsoft Office PowerPoint</Application>
  <PresentationFormat>와이드스크린</PresentationFormat>
  <Paragraphs>172</Paragraphs>
  <Slides>20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-apple-system</vt:lpstr>
      <vt:lpstr>나눔스퀘어 ExtraBold</vt:lpstr>
      <vt:lpstr>나눔스퀘어 Light</vt:lpstr>
      <vt:lpstr>Arial</vt:lpstr>
      <vt:lpstr>Bahnschrift SemiBold</vt:lpstr>
      <vt:lpstr>Wingdings</vt:lpstr>
      <vt:lpstr>Office 테마</vt:lpstr>
      <vt:lpstr>패키지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hyoseok</cp:lastModifiedBy>
  <cp:revision>91</cp:revision>
  <dcterms:created xsi:type="dcterms:W3CDTF">2020-09-07T02:34:06Z</dcterms:created>
  <dcterms:modified xsi:type="dcterms:W3CDTF">2021-09-13T05:54:46Z</dcterms:modified>
</cp:coreProperties>
</file>